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02"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39738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309411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09155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203279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8098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C8F79-D53F-4581-80D0-7C43C08D3E57}"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13613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C8F79-D53F-4581-80D0-7C43C08D3E57}"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289223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C8F79-D53F-4581-80D0-7C43C08D3E57}"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41642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C8F79-D53F-4581-80D0-7C43C08D3E57}"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85958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8F79-D53F-4581-80D0-7C43C08D3E57}"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389235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8F79-D53F-4581-80D0-7C43C08D3E57}"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28053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C8F79-D53F-4581-80D0-7C43C08D3E57}" type="datetimeFigureOut">
              <a:rPr lang="en-US" smtClean="0"/>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34820-C214-4878-B20C-328B201B1686}" type="slidenum">
              <a:rPr lang="en-US" smtClean="0"/>
              <a:t>‹#›</a:t>
            </a:fld>
            <a:endParaRPr lang="en-US"/>
          </a:p>
        </p:txBody>
      </p:sp>
    </p:spTree>
    <p:extLst>
      <p:ext uri="{BB962C8B-B14F-4D97-AF65-F5344CB8AC3E}">
        <p14:creationId xmlns:p14="http://schemas.microsoft.com/office/powerpoint/2010/main" val="274735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8</a:t>
            </a:r>
            <a:endParaRPr lang="en-US" dirty="0"/>
          </a:p>
        </p:txBody>
      </p:sp>
      <p:sp>
        <p:nvSpPr>
          <p:cNvPr id="3" name="Subtitle 2"/>
          <p:cNvSpPr>
            <a:spLocks noGrp="1"/>
          </p:cNvSpPr>
          <p:nvPr>
            <p:ph type="subTitle" idx="1"/>
          </p:nvPr>
        </p:nvSpPr>
        <p:spPr/>
        <p:txBody>
          <a:bodyPr/>
          <a:lstStyle/>
          <a:p>
            <a:r>
              <a:rPr lang="en-US" dirty="0" smtClean="0"/>
              <a:t>Portable Devices</a:t>
            </a:r>
            <a:endParaRPr lang="en-US" dirty="0"/>
          </a:p>
        </p:txBody>
      </p:sp>
    </p:spTree>
    <p:extLst>
      <p:ext uri="{BB962C8B-B14F-4D97-AF65-F5344CB8AC3E}">
        <p14:creationId xmlns:p14="http://schemas.microsoft.com/office/powerpoint/2010/main" val="19725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 Video Troubleshooting</a:t>
            </a:r>
          </a:p>
        </p:txBody>
      </p:sp>
      <p:sp>
        <p:nvSpPr>
          <p:cNvPr id="3" name="Content Placeholder 2"/>
          <p:cNvSpPr>
            <a:spLocks noGrp="1"/>
          </p:cNvSpPr>
          <p:nvPr>
            <p:ph idx="1"/>
          </p:nvPr>
        </p:nvSpPr>
        <p:spPr/>
        <p:txBody>
          <a:bodyPr>
            <a:normAutofit/>
          </a:bodyPr>
          <a:lstStyle/>
          <a:p>
            <a:pPr marL="0" indent="0">
              <a:buNone/>
            </a:pPr>
            <a:r>
              <a:rPr lang="en-US" sz="1600" dirty="0"/>
              <a:t>Additional problems with laptop displays include:</a:t>
            </a:r>
          </a:p>
          <a:p>
            <a:r>
              <a:rPr lang="en-US" sz="1600" dirty="0"/>
              <a:t>Entire rows or columns of pixels that no longer work. This means that your LCD assembly is no longer functioning and you will need to replace it. Be aware that it is often cheaper to purchase a new laptop computer than to replace the display.</a:t>
            </a:r>
          </a:p>
          <a:p>
            <a:r>
              <a:rPr lang="en-US" sz="1600" dirty="0"/>
              <a:t>A bad backlight may cause a display to become dim. It is important to note that dimming the backlight is a power saving method used by laptop computers to conserve power, so you should always verify that this isn't the cause for a dimmed screen before choosing to replace the backlight.</a:t>
            </a:r>
          </a:p>
          <a:p>
            <a:r>
              <a:rPr lang="en-US" sz="1600" dirty="0"/>
              <a:t>A flickering screen can be caused by a faulty backlight or inverter. Replacement parts can be purchased from your laptop's manufacturer.</a:t>
            </a:r>
          </a:p>
          <a:p>
            <a:r>
              <a:rPr lang="en-US" sz="1600" dirty="0"/>
              <a:t>If you know that your LCD needs to be replaced but you don't have the resources to buy a new LCD or a new laptop, you can consider converting your laptop into a desktop system by hooking it up to an external monitor permanently. If the video card is bad, you might be able to use a remote solution, such as Remote Desktop, to connect to the laptop from an external system.</a:t>
            </a:r>
          </a:p>
          <a:p>
            <a:endParaRPr lang="en-US" dirty="0"/>
          </a:p>
        </p:txBody>
      </p:sp>
    </p:spTree>
    <p:extLst>
      <p:ext uri="{BB962C8B-B14F-4D97-AF65-F5344CB8AC3E}">
        <p14:creationId xmlns:p14="http://schemas.microsoft.com/office/powerpoint/2010/main" val="517459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Notebook </a:t>
            </a:r>
            <a:r>
              <a:rPr lang="en-US" dirty="0" smtClean="0"/>
              <a:t>Component Troubleshooting</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 </a:t>
            </a:r>
            <a:r>
              <a:rPr lang="en-US" dirty="0"/>
              <a:t>bad keyboard can be tested by plugging in an external keyboard to your laptop and seeing if it works. If it does, you can assume that your laptop keyboard is malfunctioning and needs to be replaced.</a:t>
            </a:r>
          </a:p>
          <a:p>
            <a:r>
              <a:rPr lang="en-US" dirty="0"/>
              <a:t>Most notebook systems have features that cause keyboard keys to perform alternate functions, such as emulating 10-key functionality by turning on the </a:t>
            </a:r>
            <a:r>
              <a:rPr lang="en-US" dirty="0" err="1"/>
              <a:t>NumLock</a:t>
            </a:r>
            <a:r>
              <a:rPr lang="en-US" dirty="0"/>
              <a:t>. Before troubleshooting other problems, make sure that no special features are enabled that may cause keys to perform alternate tasks.</a:t>
            </a:r>
          </a:p>
          <a:p>
            <a:r>
              <a:rPr lang="en-US" dirty="0"/>
              <a:t>Mouse malfunction on a laptop is usually caused by the installation of an incorrect driver. Good indicators that the incorrect driver has been installed are if the laptop mouse's sensitivity isn't consistent or if the mouse doesn't recognize a double tap.</a:t>
            </a:r>
          </a:p>
          <a:p>
            <a:r>
              <a:rPr lang="en-US" dirty="0" smtClean="0"/>
              <a:t>Though </a:t>
            </a:r>
            <a:r>
              <a:rPr lang="en-US" dirty="0"/>
              <a:t>laptop antennae are supposed to be </a:t>
            </a:r>
            <a:r>
              <a:rPr lang="en-US" dirty="0" err="1"/>
              <a:t>omni</a:t>
            </a:r>
            <a:r>
              <a:rPr lang="en-US" dirty="0"/>
              <a:t>-directional, they sometimes need to be re-oriented to get the best reception. This can usually be done by moving the laptop until the reception picks up. If redirecting the antennae doesn't work and wireless reception is consistently poor, the antennae may need to be replaced.</a:t>
            </a:r>
          </a:p>
          <a:p>
            <a:r>
              <a:rPr lang="en-US" dirty="0"/>
              <a:t>Many laptops include a switch that turns the wireless network card on and off. When troubleshooting wireless network connectivity, make sure the switch is turned on.</a:t>
            </a:r>
          </a:p>
          <a:p>
            <a:r>
              <a:rPr lang="en-US" dirty="0"/>
              <a:t>As long as your laptop runs, you can substitute an external device connected to a PS/2, USB, PCMCIA, or </a:t>
            </a:r>
            <a:r>
              <a:rPr lang="en-US" dirty="0" err="1"/>
              <a:t>ExpressCard</a:t>
            </a:r>
            <a:r>
              <a:rPr lang="en-US" dirty="0"/>
              <a:t> slot for most failed components, allowing you to continue using the computer.</a:t>
            </a:r>
          </a:p>
        </p:txBody>
      </p:sp>
    </p:spTree>
    <p:extLst>
      <p:ext uri="{BB962C8B-B14F-4D97-AF65-F5344CB8AC3E}">
        <p14:creationId xmlns:p14="http://schemas.microsoft.com/office/powerpoint/2010/main" val="24162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Maintenance</a:t>
            </a:r>
            <a:endParaRPr lang="en-US" dirty="0"/>
          </a:p>
        </p:txBody>
      </p:sp>
      <p:sp>
        <p:nvSpPr>
          <p:cNvPr id="3" name="Content Placeholder 2"/>
          <p:cNvSpPr>
            <a:spLocks noGrp="1"/>
          </p:cNvSpPr>
          <p:nvPr>
            <p:ph idx="1"/>
          </p:nvPr>
        </p:nvSpPr>
        <p:spPr/>
        <p:txBody>
          <a:bodyPr>
            <a:normAutofit fontScale="55000" lnSpcReduction="20000"/>
          </a:bodyPr>
          <a:lstStyle/>
          <a:p>
            <a:r>
              <a:rPr lang="en-US" sz="2900" dirty="0"/>
              <a:t>Keep devices away from food and drink. Liquid spills are especially damaging to a portable device. Liquid can easily run beneath the keyboard and onto internal components (CPU, memory, etc.).</a:t>
            </a:r>
          </a:p>
          <a:p>
            <a:pPr lvl="1"/>
            <a:r>
              <a:rPr lang="en-US" sz="2500" dirty="0"/>
              <a:t>For individual keys that stick, you might be able to remove the key and clean underneath it. However, if that does not work, you will need to replace the keyboard.</a:t>
            </a:r>
          </a:p>
          <a:p>
            <a:r>
              <a:rPr lang="en-US" sz="2900" dirty="0"/>
              <a:t>Clean the display with lint-free cloth and isopropyl alcohol. Spray the cleaner on the cloth, not directly on the screen to avoid getting cleaner on other components.</a:t>
            </a:r>
          </a:p>
          <a:p>
            <a:r>
              <a:rPr lang="en-US" sz="2900" dirty="0"/>
              <a:t>Cooling is a major concern for portable devices. Follow these recommendations:</a:t>
            </a:r>
          </a:p>
          <a:p>
            <a:pPr lvl="1"/>
            <a:r>
              <a:rPr lang="en-US" sz="2500" dirty="0"/>
              <a:t>Keep all air vents clear and unobstructed. Vents are typically located on the back of the unit.</a:t>
            </a:r>
          </a:p>
          <a:p>
            <a:pPr lvl="1"/>
            <a:r>
              <a:rPr lang="en-US" sz="2500" dirty="0"/>
              <a:t>To help in heat dissipation, do not place a laptop on a surface where air cannot be circulated evenly beneath it. The best way to keep a laptop properly ventilated is to purchase special laptop cooling bases that provide fans for the bottom of the unit. If a laptop cooling base is not available, set it on top of hard, solid surfaces, such as a desk or counter top. Soft surfaces, such as a couch or your lap, should be avoided because they will more than likely obstruct even airflow.</a:t>
            </a:r>
          </a:p>
          <a:p>
            <a:r>
              <a:rPr lang="en-US" sz="2900" dirty="0" smtClean="0"/>
              <a:t>When </a:t>
            </a:r>
            <a:r>
              <a:rPr lang="en-US" sz="2900" dirty="0"/>
              <a:t>moving from outside to inside, allow the computer to warm up before using it. One of the main reasons is to prevent water vapor condensation that can occur when the system is powered on and warms up quickly.</a:t>
            </a:r>
          </a:p>
          <a:p>
            <a:r>
              <a:rPr lang="en-US" sz="2900" dirty="0"/>
              <a:t>Do not leave portable devices in cars where the temperature can reach extremes or where direct sunlight can be magnified.</a:t>
            </a:r>
          </a:p>
          <a:p>
            <a:pPr marL="0" indent="0">
              <a:buNone/>
            </a:pPr>
            <a:endParaRPr lang="en-US" dirty="0"/>
          </a:p>
        </p:txBody>
      </p:sp>
    </p:spTree>
    <p:extLst>
      <p:ext uri="{BB962C8B-B14F-4D97-AF65-F5344CB8AC3E}">
        <p14:creationId xmlns:p14="http://schemas.microsoft.com/office/powerpoint/2010/main" val="188300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Device Classifications</a:t>
            </a:r>
            <a:endParaRPr lang="en-US" dirty="0"/>
          </a:p>
        </p:txBody>
      </p:sp>
      <p:sp>
        <p:nvSpPr>
          <p:cNvPr id="3" name="Content Placeholder 2"/>
          <p:cNvSpPr>
            <a:spLocks noGrp="1"/>
          </p:cNvSpPr>
          <p:nvPr>
            <p:ph idx="1"/>
          </p:nvPr>
        </p:nvSpPr>
        <p:spPr/>
        <p:txBody>
          <a:bodyPr>
            <a:noAutofit/>
          </a:bodyPr>
          <a:lstStyle/>
          <a:p>
            <a:r>
              <a:rPr lang="en-US" sz="1600" dirty="0"/>
              <a:t>A </a:t>
            </a:r>
            <a:r>
              <a:rPr lang="en-US" sz="1600" b="1" i="1" dirty="0">
                <a:solidFill>
                  <a:srgbClr val="0070C0"/>
                </a:solidFill>
              </a:rPr>
              <a:t>notebook</a:t>
            </a:r>
            <a:r>
              <a:rPr lang="en-US" sz="1600" dirty="0"/>
              <a:t> (or laptop) is a portable version of a desktop system. It often has similar hardware and runs similar software.</a:t>
            </a:r>
          </a:p>
          <a:p>
            <a:r>
              <a:rPr lang="en-US" sz="1600" dirty="0"/>
              <a:t>A </a:t>
            </a:r>
            <a:r>
              <a:rPr lang="en-US" sz="1600" b="1" i="1" dirty="0">
                <a:solidFill>
                  <a:srgbClr val="0070C0"/>
                </a:solidFill>
              </a:rPr>
              <a:t>Tablet PC </a:t>
            </a:r>
            <a:r>
              <a:rPr lang="en-US" sz="1600" dirty="0"/>
              <a:t>is a notebook that includes a touchscreen to allow input by tapping on the screen, dragging objects, or through handwriting recognition. A stylus is a special pen designed to be used by these touchscreens for input. Tablet PCs might run special versions of the operating system to enable touchscreen input.</a:t>
            </a:r>
          </a:p>
          <a:p>
            <a:r>
              <a:rPr lang="en-US" sz="1600" dirty="0"/>
              <a:t>A </a:t>
            </a:r>
            <a:r>
              <a:rPr lang="en-US" sz="1600" b="1" i="1" dirty="0">
                <a:solidFill>
                  <a:srgbClr val="0070C0"/>
                </a:solidFill>
              </a:rPr>
              <a:t>PDA</a:t>
            </a:r>
            <a:r>
              <a:rPr lang="en-US" sz="1600" dirty="0"/>
              <a:t> (Personal Digital Assistant) is a hand-held device, typically with a small touchscreen. A PDA uses special hardware and software that provides basic productivity applications (e-mail, word processing, spreadsheets).</a:t>
            </a:r>
          </a:p>
          <a:p>
            <a:r>
              <a:rPr lang="en-US" sz="1600" dirty="0"/>
              <a:t>A </a:t>
            </a:r>
            <a:r>
              <a:rPr lang="en-US" sz="1600" b="1" i="1" dirty="0">
                <a:solidFill>
                  <a:srgbClr val="0070C0"/>
                </a:solidFill>
              </a:rPr>
              <a:t>smart phone</a:t>
            </a:r>
            <a:r>
              <a:rPr lang="en-US" sz="1600" dirty="0"/>
              <a:t> is a phone that includes functions of a PDA. As functions are added to smart phones, the line between smart phones and PDAs is disappearing.</a:t>
            </a:r>
          </a:p>
          <a:p>
            <a:r>
              <a:rPr lang="en-US" sz="1600" dirty="0"/>
              <a:t>A </a:t>
            </a:r>
            <a:r>
              <a:rPr lang="en-US" sz="1600" b="1" i="1" dirty="0">
                <a:solidFill>
                  <a:srgbClr val="0070C0"/>
                </a:solidFill>
              </a:rPr>
              <a:t>netbook</a:t>
            </a:r>
            <a:r>
              <a:rPr lang="en-US" sz="1600" dirty="0"/>
              <a:t> is a notebook computer with a smaller form factor (10-11 inch screen or smaller) and custom hardware designed to maximize battery life (from 6-11 hours on a single charge). Netbooks typically do not have integrated CD/DVD drives</a:t>
            </a:r>
            <a:r>
              <a:rPr lang="en-US" sz="1600" dirty="0" smtClean="0"/>
              <a:t>.</a:t>
            </a:r>
            <a:endParaRPr lang="en-US" sz="1600" dirty="0"/>
          </a:p>
        </p:txBody>
      </p:sp>
    </p:spTree>
    <p:extLst>
      <p:ext uri="{BB962C8B-B14F-4D97-AF65-F5344CB8AC3E}">
        <p14:creationId xmlns:p14="http://schemas.microsoft.com/office/powerpoint/2010/main" val="424028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Components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9739627"/>
              </p:ext>
            </p:extLst>
          </p:nvPr>
        </p:nvGraphicFramePr>
        <p:xfrm>
          <a:off x="457200" y="1600200"/>
          <a:ext cx="8229600" cy="3860800"/>
        </p:xfrm>
        <a:graphic>
          <a:graphicData uri="http://schemas.openxmlformats.org/drawingml/2006/table">
            <a:tbl>
              <a:tblPr firstRow="1" bandRow="1">
                <a:tableStyleId>{5C22544A-7EE6-4342-B048-85BDC9FD1C3A}</a:tableStyleId>
              </a:tblPr>
              <a:tblGrid>
                <a:gridCol w="1295400"/>
                <a:gridCol w="6934200"/>
              </a:tblGrid>
              <a:tr h="370840">
                <a:tc>
                  <a:txBody>
                    <a:bodyPr/>
                    <a:lstStyle/>
                    <a:p>
                      <a:pPr marL="0" marR="0">
                        <a:spcBef>
                          <a:spcPts val="0"/>
                        </a:spcBef>
                        <a:spcAft>
                          <a:spcPts val="0"/>
                        </a:spcAft>
                      </a:pPr>
                      <a:r>
                        <a:rPr lang="en-US" sz="1600" b="1" dirty="0">
                          <a:effectLst/>
                          <a:latin typeface="Calibri"/>
                          <a:ea typeface="Times New Roman"/>
                        </a:rPr>
                        <a:t>Component</a:t>
                      </a:r>
                      <a:endParaRPr lang="en-US" sz="1600" dirty="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b="1">
                          <a:effectLst/>
                          <a:latin typeface="Calibri"/>
                          <a:ea typeface="Times New Roman"/>
                        </a:rPr>
                        <a:t>Description</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Processor</a:t>
                      </a:r>
                      <a:endParaRPr lang="en-US" sz="16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a:effectLst/>
                          <a:latin typeface="Calibri"/>
                          <a:ea typeface="Times New Roman"/>
                        </a:rPr>
                        <a:t>Processors built especially for laptop computers have lower power consumption requirements and produce less heat than desktop processors.</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Memory</a:t>
                      </a:r>
                      <a:endParaRPr lang="en-US" sz="16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a:effectLst/>
                          <a:latin typeface="Calibri"/>
                          <a:ea typeface="Times New Roman"/>
                        </a:rPr>
                        <a:t>Laptop memory uses SODIMM packages with SDRAM, DDR/DDR2/DDR3, or RAMBUS memory. These modules are sometimes called MicroDIMMs.</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Keyboard</a:t>
                      </a:r>
                      <a:endParaRPr lang="en-US" sz="1600">
                        <a:effectLst/>
                        <a:latin typeface="Times New Roman"/>
                        <a:ea typeface="Times New Roman"/>
                      </a:endParaRPr>
                    </a:p>
                  </a:txBody>
                  <a:tcPr marL="9525" marR="9525" marT="9525" marB="9525" anchor="ctr"/>
                </a:tc>
                <a:tc>
                  <a:txBody>
                    <a:bodyPr/>
                    <a:lstStyle/>
                    <a:p>
                      <a:pPr marL="285750" marR="0" indent="-285750">
                        <a:spcBef>
                          <a:spcPts val="0"/>
                        </a:spcBef>
                        <a:spcAft>
                          <a:spcPts val="0"/>
                        </a:spcAft>
                        <a:buFont typeface="Arial" pitchFamily="34" charset="0"/>
                        <a:buChar char="•"/>
                      </a:pPr>
                      <a:r>
                        <a:rPr lang="en-US" sz="1600" dirty="0">
                          <a:effectLst/>
                          <a:latin typeface="Calibri"/>
                          <a:ea typeface="Times New Roman"/>
                        </a:rPr>
                        <a:t>Notebook keyboards are smaller than standard keyboards. </a:t>
                      </a:r>
                      <a:endParaRPr lang="en-US" sz="1600" dirty="0" smtClean="0">
                        <a:effectLst/>
                        <a:latin typeface="Calibri"/>
                        <a:ea typeface="Times New Roman"/>
                      </a:endParaRPr>
                    </a:p>
                    <a:p>
                      <a:pPr marL="285750" marR="0" indent="-285750">
                        <a:spcBef>
                          <a:spcPts val="0"/>
                        </a:spcBef>
                        <a:spcAft>
                          <a:spcPts val="0"/>
                        </a:spcAft>
                        <a:buFont typeface="Arial" pitchFamily="34" charset="0"/>
                        <a:buChar char="•"/>
                      </a:pPr>
                      <a:r>
                        <a:rPr lang="en-US" sz="1600" dirty="0" smtClean="0">
                          <a:effectLst/>
                          <a:latin typeface="Calibri"/>
                          <a:ea typeface="Times New Roman"/>
                        </a:rPr>
                        <a:t>Keys </a:t>
                      </a:r>
                      <a:r>
                        <a:rPr lang="en-US" sz="1600" dirty="0">
                          <a:effectLst/>
                          <a:latin typeface="Calibri"/>
                          <a:ea typeface="Times New Roman"/>
                        </a:rPr>
                        <a:t>such as the number pad and some function keys might be left off, but are accessible by pressing a special </a:t>
                      </a:r>
                      <a:r>
                        <a:rPr lang="en-US" sz="1600" dirty="0" err="1">
                          <a:effectLst/>
                          <a:latin typeface="Calibri"/>
                          <a:ea typeface="Times New Roman"/>
                        </a:rPr>
                        <a:t>Fn</a:t>
                      </a:r>
                      <a:r>
                        <a:rPr lang="en-US" sz="1600" dirty="0">
                          <a:effectLst/>
                          <a:latin typeface="Calibri"/>
                          <a:ea typeface="Times New Roman"/>
                        </a:rPr>
                        <a:t> key to provide alternate functions for regular keys.</a:t>
                      </a:r>
                      <a:endParaRPr lang="en-US" sz="1600" dirty="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Pointing devices</a:t>
                      </a:r>
                      <a:endParaRPr lang="en-US" sz="1600">
                        <a:effectLst/>
                        <a:latin typeface="Times New Roman"/>
                        <a:ea typeface="Times New Roman"/>
                      </a:endParaRPr>
                    </a:p>
                  </a:txBody>
                  <a:tcPr marL="9525" marR="9525" marT="9525" marB="9525" anchor="ctr"/>
                </a:tc>
                <a:tc>
                  <a:txBody>
                    <a:bodyPr/>
                    <a:lstStyle/>
                    <a:p>
                      <a:pPr marL="285750" marR="0" indent="-285750">
                        <a:spcBef>
                          <a:spcPts val="0"/>
                        </a:spcBef>
                        <a:spcAft>
                          <a:spcPts val="0"/>
                        </a:spcAft>
                        <a:buFont typeface="Arial" pitchFamily="34" charset="0"/>
                        <a:buChar char="•"/>
                      </a:pPr>
                      <a:r>
                        <a:rPr lang="en-US" sz="1600" dirty="0">
                          <a:effectLst/>
                          <a:latin typeface="Calibri"/>
                          <a:ea typeface="Times New Roman"/>
                        </a:rPr>
                        <a:t>Pointing sticks are small knobs in the center of the keyboard. Pushing on this knob moves the cursor</a:t>
                      </a:r>
                      <a:r>
                        <a:rPr lang="en-US" sz="1600" dirty="0" smtClean="0">
                          <a:effectLst/>
                          <a:latin typeface="Calibri"/>
                          <a:ea typeface="Times New Roman"/>
                        </a:rPr>
                        <a:t>.</a:t>
                      </a:r>
                      <a:endParaRPr lang="en-US" sz="1600" dirty="0">
                        <a:effectLst/>
                        <a:latin typeface="Times New Roman"/>
                        <a:ea typeface="Times New Roman"/>
                      </a:endParaRPr>
                    </a:p>
                    <a:p>
                      <a:pPr marL="285750" marR="0" indent="-285750">
                        <a:spcBef>
                          <a:spcPts val="0"/>
                        </a:spcBef>
                        <a:spcAft>
                          <a:spcPts val="0"/>
                        </a:spcAft>
                        <a:buFont typeface="Arial" pitchFamily="34" charset="0"/>
                        <a:buChar char="•"/>
                      </a:pPr>
                      <a:r>
                        <a:rPr lang="en-US" sz="1600" dirty="0">
                          <a:effectLst/>
                          <a:latin typeface="Calibri"/>
                          <a:ea typeface="Times New Roman"/>
                        </a:rPr>
                        <a:t>The touchpad is located below the keyboard. Moving your finger across the pad moves the mouse. You can also tap the touchpad to click the mouse.</a:t>
                      </a:r>
                      <a:endParaRPr lang="en-US" sz="1600" dirty="0">
                        <a:effectLst/>
                        <a:latin typeface="Times New Roman"/>
                        <a:ea typeface="Times New Roman"/>
                      </a:endParaRPr>
                    </a:p>
                    <a:p>
                      <a:pPr marL="285750" marR="0" indent="-285750">
                        <a:spcBef>
                          <a:spcPts val="0"/>
                        </a:spcBef>
                        <a:spcAft>
                          <a:spcPts val="0"/>
                        </a:spcAft>
                        <a:buFont typeface="Arial" pitchFamily="34" charset="0"/>
                        <a:buChar char="•"/>
                      </a:pPr>
                      <a:r>
                        <a:rPr lang="en-US" sz="1600" dirty="0">
                          <a:effectLst/>
                          <a:latin typeface="Calibri"/>
                          <a:ea typeface="Times New Roman"/>
                        </a:rPr>
                        <a:t>Buttons below the keyboard replace mouse buttons for clicks, double-clicks, and right-clicks.</a:t>
                      </a:r>
                      <a:endParaRPr lang="en-US" sz="1600" dirty="0">
                        <a:effectLst/>
                        <a:latin typeface="Times New Roman"/>
                        <a:ea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40519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 Components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2044152"/>
              </p:ext>
            </p:extLst>
          </p:nvPr>
        </p:nvGraphicFramePr>
        <p:xfrm>
          <a:off x="457200" y="1600200"/>
          <a:ext cx="8229600" cy="4085590"/>
        </p:xfrm>
        <a:graphic>
          <a:graphicData uri="http://schemas.openxmlformats.org/drawingml/2006/table">
            <a:tbl>
              <a:tblPr firstRow="1" bandRow="1">
                <a:tableStyleId>{5C22544A-7EE6-4342-B048-85BDC9FD1C3A}</a:tableStyleId>
              </a:tblPr>
              <a:tblGrid>
                <a:gridCol w="1447800"/>
                <a:gridCol w="6781800"/>
              </a:tblGrid>
              <a:tr h="370840">
                <a:tc>
                  <a:txBody>
                    <a:bodyPr/>
                    <a:lstStyle/>
                    <a:p>
                      <a:pPr marL="0" marR="0">
                        <a:spcBef>
                          <a:spcPts val="0"/>
                        </a:spcBef>
                        <a:spcAft>
                          <a:spcPts val="0"/>
                        </a:spcAft>
                      </a:pPr>
                      <a:r>
                        <a:rPr lang="en-US" sz="1600" b="1" dirty="0">
                          <a:effectLst/>
                          <a:latin typeface="+mn-lt"/>
                          <a:ea typeface="Times New Roman"/>
                        </a:rPr>
                        <a:t>Component</a:t>
                      </a:r>
                      <a:endParaRPr lang="en-US" sz="1600" dirty="0">
                        <a:effectLst/>
                        <a:latin typeface="+mn-lt"/>
                        <a:ea typeface="Times New Roman"/>
                      </a:endParaRPr>
                    </a:p>
                  </a:txBody>
                  <a:tcPr marL="9525" marR="9525" marT="9525" marB="9525" anchor="ctr"/>
                </a:tc>
                <a:tc>
                  <a:txBody>
                    <a:bodyPr/>
                    <a:lstStyle/>
                    <a:p>
                      <a:pPr marL="0" marR="0">
                        <a:spcBef>
                          <a:spcPts val="0"/>
                        </a:spcBef>
                        <a:spcAft>
                          <a:spcPts val="0"/>
                        </a:spcAft>
                      </a:pPr>
                      <a:r>
                        <a:rPr lang="en-US" sz="1600" b="1">
                          <a:effectLst/>
                          <a:latin typeface="+mn-lt"/>
                          <a:ea typeface="Times New Roman"/>
                        </a:rPr>
                        <a:t>Description</a:t>
                      </a:r>
                      <a:endParaRPr lang="en-US" sz="1600">
                        <a:effectLst/>
                        <a:latin typeface="+mn-lt"/>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mn-lt"/>
                          <a:ea typeface="Times New Roman"/>
                        </a:rPr>
                        <a:t>Video</a:t>
                      </a:r>
                    </a:p>
                  </a:txBody>
                  <a:tcPr marL="9525" marR="9525" marT="9525" marB="9525" anchor="ctr"/>
                </a:tc>
                <a:tc>
                  <a:txBody>
                    <a:bodyPr/>
                    <a:lstStyle/>
                    <a:p>
                      <a:pPr marL="0" marR="0">
                        <a:spcBef>
                          <a:spcPts val="0"/>
                        </a:spcBef>
                        <a:spcAft>
                          <a:spcPts val="0"/>
                        </a:spcAft>
                      </a:pPr>
                      <a:r>
                        <a:rPr lang="en-US" sz="1600" dirty="0">
                          <a:effectLst/>
                          <a:latin typeface="+mn-lt"/>
                          <a:ea typeface="Times New Roman"/>
                        </a:rPr>
                        <a:t>The video controller is either integrated onto the motherboard or it might be a separate board that can be replaced.</a:t>
                      </a:r>
                    </a:p>
                    <a:p>
                      <a:pPr marL="285750" marR="0" indent="-285750">
                        <a:spcBef>
                          <a:spcPts val="0"/>
                        </a:spcBef>
                        <a:spcAft>
                          <a:spcPts val="0"/>
                        </a:spcAft>
                        <a:buFont typeface="Arial" pitchFamily="34" charset="0"/>
                        <a:buChar char="•"/>
                      </a:pPr>
                      <a:r>
                        <a:rPr lang="en-US" sz="1600" dirty="0">
                          <a:effectLst/>
                          <a:latin typeface="+mn-lt"/>
                          <a:ea typeface="Times New Roman"/>
                        </a:rPr>
                        <a:t>Video memory typically shares a portion of the system memory, although some notebooks have dedicated video memory.</a:t>
                      </a:r>
                    </a:p>
                    <a:p>
                      <a:pPr marL="285750" marR="0" indent="-285750">
                        <a:spcBef>
                          <a:spcPts val="0"/>
                        </a:spcBef>
                        <a:spcAft>
                          <a:spcPts val="0"/>
                        </a:spcAft>
                        <a:buFont typeface="Arial" pitchFamily="34" charset="0"/>
                        <a:buChar char="•"/>
                      </a:pPr>
                      <a:r>
                        <a:rPr lang="en-US" sz="1600" dirty="0">
                          <a:effectLst/>
                          <a:latin typeface="+mn-lt"/>
                          <a:ea typeface="Times New Roman"/>
                        </a:rPr>
                        <a:t>Most notebooks have an external video port that you can use to display the screen on a projector or a monitor. To show the display on the external monitor, change the display settings in the operating system or use the </a:t>
                      </a:r>
                      <a:r>
                        <a:rPr lang="en-US" sz="1600" dirty="0" err="1">
                          <a:effectLst/>
                          <a:latin typeface="+mn-lt"/>
                          <a:ea typeface="Times New Roman"/>
                        </a:rPr>
                        <a:t>Fn</a:t>
                      </a:r>
                      <a:r>
                        <a:rPr lang="en-US" sz="1600" dirty="0">
                          <a:effectLst/>
                          <a:latin typeface="+mn-lt"/>
                          <a:ea typeface="Times New Roman"/>
                        </a:rPr>
                        <a:t> keyboard combination.</a:t>
                      </a:r>
                    </a:p>
                  </a:txBody>
                  <a:tcPr marL="9525" marR="9525" marT="9525" marB="9525" anchor="ctr"/>
                </a:tc>
              </a:tr>
              <a:tr h="370840">
                <a:tc>
                  <a:txBody>
                    <a:bodyPr/>
                    <a:lstStyle/>
                    <a:p>
                      <a:pPr marL="0" marR="0">
                        <a:spcBef>
                          <a:spcPts val="0"/>
                        </a:spcBef>
                        <a:spcAft>
                          <a:spcPts val="0"/>
                        </a:spcAft>
                      </a:pPr>
                      <a:r>
                        <a:rPr lang="en-US" sz="1600">
                          <a:effectLst/>
                          <a:latin typeface="+mn-lt"/>
                          <a:ea typeface="Times New Roman"/>
                        </a:rPr>
                        <a:t>Networking</a:t>
                      </a:r>
                    </a:p>
                  </a:txBody>
                  <a:tcPr marL="9525" marR="9525" marT="9525" marB="9525" anchor="ctr"/>
                </a:tc>
                <a:tc>
                  <a:txBody>
                    <a:bodyPr/>
                    <a:lstStyle/>
                    <a:p>
                      <a:pPr marL="0" marR="0">
                        <a:spcBef>
                          <a:spcPts val="0"/>
                        </a:spcBef>
                        <a:spcAft>
                          <a:spcPts val="0"/>
                        </a:spcAft>
                      </a:pPr>
                      <a:r>
                        <a:rPr lang="en-US" sz="1600" dirty="0">
                          <a:effectLst/>
                          <a:latin typeface="+mn-lt"/>
                          <a:ea typeface="Times New Roman"/>
                        </a:rPr>
                        <a:t>Wireless networking capabilities are often provided by a small card that plugs into an internal mini-PCI slot (located under the keyboard or accessible through the back). The wireless antennae might be a wire that extends around the screen. You can use USB or PCMCIA cards to add missing or malfunctioning networking features.</a:t>
                      </a:r>
                    </a:p>
                  </a:txBody>
                  <a:tcPr marL="9525" marR="9525" marT="9525" marB="9525" anchor="ctr"/>
                </a:tc>
              </a:tr>
              <a:tr h="370840">
                <a:tc>
                  <a:txBody>
                    <a:bodyPr/>
                    <a:lstStyle/>
                    <a:p>
                      <a:pPr marL="0" marR="0">
                        <a:spcBef>
                          <a:spcPts val="0"/>
                        </a:spcBef>
                        <a:spcAft>
                          <a:spcPts val="0"/>
                        </a:spcAft>
                      </a:pPr>
                      <a:r>
                        <a:rPr lang="en-US" sz="1600" dirty="0">
                          <a:effectLst/>
                          <a:latin typeface="+mn-lt"/>
                          <a:ea typeface="Times New Roman"/>
                        </a:rPr>
                        <a:t>Internal hard disks</a:t>
                      </a:r>
                    </a:p>
                  </a:txBody>
                  <a:tcPr marL="9525" marR="9525" marT="9525" marB="9525" anchor="ctr"/>
                </a:tc>
                <a:tc>
                  <a:txBody>
                    <a:bodyPr/>
                    <a:lstStyle/>
                    <a:p>
                      <a:pPr marL="0" marR="0">
                        <a:spcBef>
                          <a:spcPts val="0"/>
                        </a:spcBef>
                        <a:spcAft>
                          <a:spcPts val="0"/>
                        </a:spcAft>
                      </a:pPr>
                      <a:r>
                        <a:rPr lang="en-US" sz="1600" dirty="0">
                          <a:effectLst/>
                          <a:latin typeface="+mn-lt"/>
                          <a:ea typeface="Times New Roman"/>
                        </a:rPr>
                        <a:t>Internal hard disks are typically 2.5" and very thin compared to desktop hard disks. PATA, SATA, and increasingly solid state drives are used in portable devices.</a:t>
                      </a:r>
                    </a:p>
                  </a:txBody>
                  <a:tcPr marL="9525" marR="9525" marT="9525" marB="9525" anchor="ctr"/>
                </a:tc>
              </a:tr>
            </a:tbl>
          </a:graphicData>
        </a:graphic>
      </p:graphicFrame>
    </p:spTree>
    <p:extLst>
      <p:ext uri="{BB962C8B-B14F-4D97-AF65-F5344CB8AC3E}">
        <p14:creationId xmlns:p14="http://schemas.microsoft.com/office/powerpoint/2010/main" val="337039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Power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2900" dirty="0"/>
              <a:t>Notebook systems are designed to use as little power as possible. Common ways notebook systems save power are:</a:t>
            </a:r>
          </a:p>
          <a:p>
            <a:r>
              <a:rPr lang="en-US" sz="2900" dirty="0"/>
              <a:t>Putting the computer to sleep or turning it off automatically</a:t>
            </a:r>
          </a:p>
          <a:p>
            <a:r>
              <a:rPr lang="en-US" sz="2900" dirty="0" smtClean="0"/>
              <a:t>Turning </a:t>
            </a:r>
            <a:r>
              <a:rPr lang="en-US" sz="2900" dirty="0"/>
              <a:t>off any drives that aren't currently being used</a:t>
            </a:r>
          </a:p>
          <a:p>
            <a:r>
              <a:rPr lang="en-US" sz="2900" dirty="0" smtClean="0"/>
              <a:t>Turning </a:t>
            </a:r>
            <a:r>
              <a:rPr lang="en-US" sz="2900" dirty="0"/>
              <a:t>off the monitor after a period of </a:t>
            </a:r>
            <a:r>
              <a:rPr lang="en-US" sz="2900" dirty="0" smtClean="0"/>
              <a:t>inactivity</a:t>
            </a:r>
          </a:p>
          <a:p>
            <a:r>
              <a:rPr lang="en-US" sz="2900" dirty="0"/>
              <a:t>Stepping down the bus speed in the CPU</a:t>
            </a:r>
          </a:p>
          <a:p>
            <a:pPr marL="0" indent="0">
              <a:buNone/>
            </a:pPr>
            <a:r>
              <a:rPr lang="en-US" sz="2900" dirty="0" smtClean="0"/>
              <a:t>When </a:t>
            </a:r>
            <a:r>
              <a:rPr lang="en-US" sz="2900" dirty="0"/>
              <a:t>your laptop is plugged into the wall, it is receiving power through an adapter that converts the AC power from the outlet to DC power usable by the computer. Most adapters can be used on both 110 and 220 AC volt power sources. The energy received through the adapter is divided between running the notebook system and charging the battery.</a:t>
            </a:r>
          </a:p>
          <a:p>
            <a:r>
              <a:rPr lang="en-US" sz="2900" dirty="0"/>
              <a:t>Remember that most adapters are not interchangeable between laptops because laptops require varying amounts of voltage and amperage and also have different plugs. Before connecting a laptop to an adapter, look at the information listed on the adapter to make sure that it supplies the correct amount of voltage and amperage necessary for your specific laptop and has a plug that will fit properly</a:t>
            </a:r>
            <a:r>
              <a:rPr lang="en-US" sz="2900" dirty="0" smtClean="0"/>
              <a:t>.</a:t>
            </a:r>
          </a:p>
          <a:p>
            <a:pPr marL="0" indent="0">
              <a:buNone/>
            </a:pPr>
            <a:endParaRPr lang="en-US" sz="4300" dirty="0" smtClean="0"/>
          </a:p>
        </p:txBody>
      </p:sp>
    </p:spTree>
    <p:extLst>
      <p:ext uri="{BB962C8B-B14F-4D97-AF65-F5344CB8AC3E}">
        <p14:creationId xmlns:p14="http://schemas.microsoft.com/office/powerpoint/2010/main" val="2268070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Battery types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7106702"/>
              </p:ext>
            </p:extLst>
          </p:nvPr>
        </p:nvGraphicFramePr>
        <p:xfrm>
          <a:off x="457200" y="1600200"/>
          <a:ext cx="8229600" cy="4150360"/>
        </p:xfrm>
        <a:graphic>
          <a:graphicData uri="http://schemas.openxmlformats.org/drawingml/2006/table">
            <a:tbl>
              <a:tblPr firstRow="1" bandRow="1">
                <a:tableStyleId>{5C22544A-7EE6-4342-B048-85BDC9FD1C3A}</a:tableStyleId>
              </a:tblPr>
              <a:tblGrid>
                <a:gridCol w="1447800"/>
                <a:gridCol w="6781800"/>
              </a:tblGrid>
              <a:tr h="370840">
                <a:tc>
                  <a:txBody>
                    <a:bodyPr/>
                    <a:lstStyle/>
                    <a:p>
                      <a:r>
                        <a:rPr lang="en-US" sz="1400" b="1" dirty="0">
                          <a:latin typeface="+mn-lt"/>
                        </a:rPr>
                        <a:t>Battery</a:t>
                      </a:r>
                      <a:endParaRPr lang="en-US" sz="1400" dirty="0">
                        <a:latin typeface="+mn-lt"/>
                      </a:endParaRPr>
                    </a:p>
                  </a:txBody>
                  <a:tcPr/>
                </a:tc>
                <a:tc>
                  <a:txBody>
                    <a:bodyPr/>
                    <a:lstStyle/>
                    <a:p>
                      <a:r>
                        <a:rPr lang="en-US" sz="1400" b="1">
                          <a:latin typeface="+mn-lt"/>
                        </a:rPr>
                        <a:t>Characteristics</a:t>
                      </a:r>
                      <a:endParaRPr lang="en-US" sz="1400">
                        <a:latin typeface="+mn-lt"/>
                      </a:endParaRPr>
                    </a:p>
                  </a:txBody>
                  <a:tcPr/>
                </a:tc>
              </a:tr>
              <a:tr h="370840">
                <a:tc>
                  <a:txBody>
                    <a:bodyPr/>
                    <a:lstStyle/>
                    <a:p>
                      <a:r>
                        <a:rPr lang="en-US" sz="1400">
                          <a:latin typeface="+mn-lt"/>
                        </a:rPr>
                        <a:t>Nickel Cadmium (Ni-Cad)</a:t>
                      </a:r>
                    </a:p>
                  </a:txBody>
                  <a:tcPr/>
                </a:tc>
                <a:tc>
                  <a:txBody>
                    <a:bodyPr/>
                    <a:lstStyle/>
                    <a:p>
                      <a:pPr marL="285750" indent="-285750">
                        <a:buFont typeface="Arial" pitchFamily="34" charset="0"/>
                        <a:buChar char="•"/>
                      </a:pPr>
                      <a:r>
                        <a:rPr lang="en-US" sz="1400" dirty="0">
                          <a:effectLst/>
                          <a:latin typeface="+mn-lt"/>
                        </a:rPr>
                        <a:t>Develops a memory and begins to store less power as it is repeatedly recharged. To avoid battery memory problems, completely drain the battery before recharging </a:t>
                      </a:r>
                      <a:r>
                        <a:rPr lang="en-US" sz="1400" dirty="0" smtClean="0">
                          <a:effectLst/>
                          <a:latin typeface="+mn-lt"/>
                        </a:rPr>
                        <a:t>it.</a:t>
                      </a:r>
                      <a:endParaRPr lang="en-US" sz="1400" dirty="0">
                        <a:effectLst/>
                        <a:latin typeface="+mn-lt"/>
                      </a:endParaRPr>
                    </a:p>
                  </a:txBody>
                  <a:tcPr/>
                </a:tc>
              </a:tr>
              <a:tr h="370840">
                <a:tc>
                  <a:txBody>
                    <a:bodyPr/>
                    <a:lstStyle/>
                    <a:p>
                      <a:r>
                        <a:rPr lang="en-US" sz="1400" dirty="0">
                          <a:latin typeface="+mn-lt"/>
                        </a:rPr>
                        <a:t>Nickel Metal Hydride (NiMH)</a:t>
                      </a:r>
                    </a:p>
                  </a:txBody>
                  <a:tcPr/>
                </a:tc>
                <a:tc>
                  <a:txBody>
                    <a:bodyPr/>
                    <a:lstStyle/>
                    <a:p>
                      <a:pPr marL="285750" indent="-285750">
                        <a:buFont typeface="Arial" pitchFamily="34" charset="0"/>
                        <a:buChar char="•"/>
                      </a:pPr>
                      <a:r>
                        <a:rPr lang="en-US" sz="1400" dirty="0">
                          <a:effectLst/>
                          <a:latin typeface="+mn-lt"/>
                        </a:rPr>
                        <a:t>Does not develop a memory.</a:t>
                      </a:r>
                    </a:p>
                    <a:p>
                      <a:pPr marL="285750" indent="-285750">
                        <a:buFont typeface="Arial" pitchFamily="34" charset="0"/>
                        <a:buChar char="•"/>
                      </a:pPr>
                      <a:r>
                        <a:rPr lang="en-US" sz="1400" dirty="0">
                          <a:effectLst/>
                          <a:latin typeface="+mn-lt"/>
                        </a:rPr>
                        <a:t>40% longer lifetime </a:t>
                      </a:r>
                      <a:r>
                        <a:rPr lang="en-US" sz="1400" dirty="0" smtClean="0">
                          <a:effectLst/>
                          <a:latin typeface="+mn-lt"/>
                        </a:rPr>
                        <a:t>and greater change capacity than </a:t>
                      </a:r>
                      <a:r>
                        <a:rPr lang="en-US" sz="1400" dirty="0">
                          <a:effectLst/>
                          <a:latin typeface="+mn-lt"/>
                        </a:rPr>
                        <a:t>Nickel Cadmium</a:t>
                      </a:r>
                      <a:r>
                        <a:rPr lang="en-US" sz="1400" dirty="0" smtClean="0">
                          <a:effectLst/>
                          <a:latin typeface="+mn-lt"/>
                        </a:rPr>
                        <a:t>.</a:t>
                      </a:r>
                      <a:endParaRPr lang="en-US" sz="1400" dirty="0">
                        <a:effectLst/>
                        <a:latin typeface="+mn-lt"/>
                      </a:endParaRPr>
                    </a:p>
                    <a:p>
                      <a:pPr marL="285750" indent="-285750">
                        <a:buFont typeface="Arial" pitchFamily="34" charset="0"/>
                        <a:buChar char="•"/>
                      </a:pPr>
                      <a:r>
                        <a:rPr lang="en-US" sz="1400" dirty="0">
                          <a:effectLst/>
                          <a:latin typeface="+mn-lt"/>
                        </a:rPr>
                        <a:t>Slightly more expensive than Nickel Cadmium.</a:t>
                      </a:r>
                    </a:p>
                  </a:txBody>
                  <a:tcPr/>
                </a:tc>
              </a:tr>
              <a:tr h="370840">
                <a:tc>
                  <a:txBody>
                    <a:bodyPr/>
                    <a:lstStyle/>
                    <a:p>
                      <a:r>
                        <a:rPr lang="en-US" sz="1400" dirty="0">
                          <a:latin typeface="+mn-lt"/>
                        </a:rPr>
                        <a:t>Lithium </a:t>
                      </a:r>
                      <a:r>
                        <a:rPr lang="en-US" sz="1400" dirty="0" smtClean="0">
                          <a:latin typeface="+mn-lt"/>
                        </a:rPr>
                        <a:t>Ion</a:t>
                      </a:r>
                    </a:p>
                    <a:p>
                      <a:r>
                        <a:rPr lang="en-US" sz="1400" dirty="0" smtClean="0">
                          <a:latin typeface="+mn-lt"/>
                        </a:rPr>
                        <a:t>(</a:t>
                      </a:r>
                      <a:r>
                        <a:rPr lang="en-US" sz="1400" dirty="0">
                          <a:latin typeface="+mn-lt"/>
                        </a:rPr>
                        <a:t>Li-Ion)</a:t>
                      </a:r>
                    </a:p>
                  </a:txBody>
                  <a:tcPr/>
                </a:tc>
                <a:tc>
                  <a:txBody>
                    <a:bodyPr/>
                    <a:lstStyle/>
                    <a:p>
                      <a:pPr marL="285750" indent="-285750">
                        <a:buFont typeface="Arial" pitchFamily="34" charset="0"/>
                        <a:buChar char="•"/>
                      </a:pPr>
                      <a:r>
                        <a:rPr lang="en-US" sz="1400" dirty="0">
                          <a:effectLst/>
                          <a:latin typeface="+mn-lt"/>
                        </a:rPr>
                        <a:t>Does not develop a memory.</a:t>
                      </a:r>
                    </a:p>
                    <a:p>
                      <a:pPr marL="285750" indent="-285750">
                        <a:buFont typeface="Arial" pitchFamily="34" charset="0"/>
                        <a:buChar char="•"/>
                      </a:pPr>
                      <a:r>
                        <a:rPr lang="en-US" sz="1400" dirty="0">
                          <a:effectLst/>
                          <a:latin typeface="+mn-lt"/>
                        </a:rPr>
                        <a:t>A rechargeable battery with twice the capacity of a nickel-cadmium battery with significantly increased stability and </a:t>
                      </a:r>
                      <a:r>
                        <a:rPr lang="en-US" sz="1400" dirty="0" smtClean="0">
                          <a:effectLst/>
                          <a:latin typeface="+mn-lt"/>
                        </a:rPr>
                        <a:t>safety.</a:t>
                      </a:r>
                      <a:endParaRPr lang="en-US" sz="1400" dirty="0">
                        <a:effectLst/>
                        <a:latin typeface="+mn-lt"/>
                      </a:endParaRPr>
                    </a:p>
                    <a:p>
                      <a:pPr marL="285750" indent="-285750">
                        <a:buFont typeface="Arial" pitchFamily="34" charset="0"/>
                        <a:buChar char="•"/>
                      </a:pPr>
                      <a:r>
                        <a:rPr lang="en-US" sz="1400" dirty="0">
                          <a:effectLst/>
                          <a:latin typeface="+mn-lt"/>
                        </a:rPr>
                        <a:t>Has a shorter lifespan than Nickel Metal Hydride.</a:t>
                      </a:r>
                    </a:p>
                    <a:p>
                      <a:pPr marL="285750" indent="-285750">
                        <a:buFont typeface="Arial" pitchFamily="34" charset="0"/>
                        <a:buChar char="•"/>
                      </a:pPr>
                      <a:r>
                        <a:rPr lang="en-US" sz="1400" dirty="0" smtClean="0">
                          <a:effectLst/>
                          <a:latin typeface="+mn-lt"/>
                        </a:rPr>
                        <a:t>More </a:t>
                      </a:r>
                      <a:r>
                        <a:rPr lang="en-US" sz="1400" dirty="0">
                          <a:effectLst/>
                          <a:latin typeface="+mn-lt"/>
                        </a:rPr>
                        <a:t>expensive than Nickel Cadmium or Nickel Metal Hydride.</a:t>
                      </a:r>
                    </a:p>
                  </a:txBody>
                  <a:tcPr/>
                </a:tc>
              </a:tr>
              <a:tr h="370840">
                <a:tc>
                  <a:txBody>
                    <a:bodyPr/>
                    <a:lstStyle/>
                    <a:p>
                      <a:r>
                        <a:rPr lang="en-US" sz="1400">
                          <a:latin typeface="+mn-lt"/>
                        </a:rPr>
                        <a:t>Fuel Cell</a:t>
                      </a:r>
                    </a:p>
                  </a:txBody>
                  <a:tcPr/>
                </a:tc>
                <a:tc>
                  <a:txBody>
                    <a:bodyPr/>
                    <a:lstStyle/>
                    <a:p>
                      <a:pPr marL="285750" indent="-285750">
                        <a:buFont typeface="Arial" pitchFamily="34" charset="0"/>
                        <a:buChar char="•"/>
                      </a:pPr>
                      <a:r>
                        <a:rPr lang="en-US" sz="1400" dirty="0">
                          <a:effectLst/>
                          <a:latin typeface="+mn-lt"/>
                        </a:rPr>
                        <a:t>A growing technology that is still developing and is recently being implemented into the small electronic device market.</a:t>
                      </a:r>
                    </a:p>
                    <a:p>
                      <a:pPr marL="285750" indent="-285750">
                        <a:buFont typeface="Arial" pitchFamily="34" charset="0"/>
                        <a:buChar char="•"/>
                      </a:pPr>
                      <a:r>
                        <a:rPr lang="en-US" sz="1400" dirty="0">
                          <a:effectLst/>
                          <a:latin typeface="+mn-lt"/>
                        </a:rPr>
                        <a:t>Not truly a battery.</a:t>
                      </a:r>
                    </a:p>
                    <a:p>
                      <a:pPr marL="285750" indent="-285750">
                        <a:buFont typeface="Arial" pitchFamily="34" charset="0"/>
                        <a:buChar char="•"/>
                      </a:pPr>
                      <a:r>
                        <a:rPr lang="en-US" sz="1400" dirty="0">
                          <a:effectLst/>
                          <a:latin typeface="+mn-lt"/>
                        </a:rPr>
                        <a:t>Offers instant power and uses replaceable cartridges.</a:t>
                      </a:r>
                    </a:p>
                    <a:p>
                      <a:pPr marL="285750" indent="-285750">
                        <a:buFont typeface="Arial" pitchFamily="34" charset="0"/>
                        <a:buChar char="•"/>
                      </a:pPr>
                      <a:r>
                        <a:rPr lang="en-US" sz="1400" dirty="0">
                          <a:effectLst/>
                          <a:latin typeface="+mn-lt"/>
                        </a:rPr>
                        <a:t>Rather than being recharged (taking hours), when its charge becomes low, the fuel is merely replaced (taking seconds).</a:t>
                      </a:r>
                    </a:p>
                  </a:txBody>
                  <a:tcPr/>
                </a:tc>
              </a:tr>
            </a:tbl>
          </a:graphicData>
        </a:graphic>
      </p:graphicFrame>
    </p:spTree>
    <p:extLst>
      <p:ext uri="{BB962C8B-B14F-4D97-AF65-F5344CB8AC3E}">
        <p14:creationId xmlns:p14="http://schemas.microsoft.com/office/powerpoint/2010/main" val="139986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ACPI Power States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4225262"/>
              </p:ext>
            </p:extLst>
          </p:nvPr>
        </p:nvGraphicFramePr>
        <p:xfrm>
          <a:off x="457200" y="1600200"/>
          <a:ext cx="8229600" cy="403352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en-US" b="1" dirty="0"/>
                        <a:t>Power State</a:t>
                      </a:r>
                      <a:endParaRPr lang="en-US" dirty="0"/>
                    </a:p>
                  </a:txBody>
                  <a:tcPr anchor="ctr"/>
                </a:tc>
                <a:tc>
                  <a:txBody>
                    <a:bodyPr/>
                    <a:lstStyle/>
                    <a:p>
                      <a:r>
                        <a:rPr lang="en-US" b="1"/>
                        <a:t>Characteristics</a:t>
                      </a:r>
                      <a:endParaRPr lang="en-US"/>
                    </a:p>
                  </a:txBody>
                  <a:tcPr anchor="ctr"/>
                </a:tc>
              </a:tr>
              <a:tr h="370840">
                <a:tc>
                  <a:txBody>
                    <a:bodyPr/>
                    <a:lstStyle/>
                    <a:p>
                      <a:r>
                        <a:rPr lang="en-US"/>
                        <a:t>On</a:t>
                      </a:r>
                    </a:p>
                  </a:txBody>
                  <a:tcPr anchor="ctr"/>
                </a:tc>
                <a:tc>
                  <a:txBody>
                    <a:bodyPr/>
                    <a:lstStyle/>
                    <a:p>
                      <a:pPr marL="285750" indent="-285750">
                        <a:buFont typeface="Arial" pitchFamily="34" charset="0"/>
                        <a:buChar char="•"/>
                      </a:pPr>
                      <a:r>
                        <a:rPr lang="en-US" sz="1600" dirty="0">
                          <a:latin typeface="+mn-lt"/>
                        </a:rPr>
                        <a:t>No power management being used</a:t>
                      </a:r>
                    </a:p>
                  </a:txBody>
                  <a:tcPr/>
                </a:tc>
              </a:tr>
              <a:tr h="370840">
                <a:tc>
                  <a:txBody>
                    <a:bodyPr/>
                    <a:lstStyle/>
                    <a:p>
                      <a:r>
                        <a:rPr lang="en-US"/>
                        <a:t>Enabled</a:t>
                      </a:r>
                    </a:p>
                  </a:txBody>
                  <a:tcPr anchor="ctr"/>
                </a:tc>
                <a:tc>
                  <a:txBody>
                    <a:bodyPr/>
                    <a:lstStyle/>
                    <a:p>
                      <a:pPr marL="171450" indent="-171450">
                        <a:buFont typeface="Arial" pitchFamily="34" charset="0"/>
                        <a:buChar char="•"/>
                      </a:pPr>
                      <a:r>
                        <a:rPr lang="en-US" sz="1600" dirty="0">
                          <a:effectLst/>
                          <a:latin typeface="+mn-lt"/>
                        </a:rPr>
                        <a:t>Power on</a:t>
                      </a:r>
                    </a:p>
                    <a:p>
                      <a:pPr marL="171450" indent="-171450">
                        <a:buFont typeface="Arial" pitchFamily="34" charset="0"/>
                        <a:buChar char="•"/>
                      </a:pPr>
                      <a:r>
                        <a:rPr lang="en-US" sz="1600" dirty="0">
                          <a:effectLst/>
                          <a:latin typeface="+mn-lt"/>
                        </a:rPr>
                        <a:t>Nothing is shut down</a:t>
                      </a:r>
                    </a:p>
                  </a:txBody>
                  <a:tcPr/>
                </a:tc>
              </a:tr>
              <a:tr h="370840">
                <a:tc>
                  <a:txBody>
                    <a:bodyPr/>
                    <a:lstStyle/>
                    <a:p>
                      <a:r>
                        <a:rPr lang="en-US"/>
                        <a:t>Standby</a:t>
                      </a:r>
                    </a:p>
                  </a:txBody>
                  <a:tcPr anchor="ctr"/>
                </a:tc>
                <a:tc>
                  <a:txBody>
                    <a:bodyPr/>
                    <a:lstStyle/>
                    <a:p>
                      <a:pPr marL="171450" indent="-171450">
                        <a:buFont typeface="Arial" pitchFamily="34" charset="0"/>
                        <a:buChar char="•"/>
                      </a:pPr>
                      <a:r>
                        <a:rPr lang="en-US" sz="1600" dirty="0">
                          <a:effectLst/>
                          <a:latin typeface="+mn-lt"/>
                        </a:rPr>
                        <a:t>CPU is off</a:t>
                      </a:r>
                    </a:p>
                    <a:p>
                      <a:pPr marL="171450" indent="-171450">
                        <a:buFont typeface="Arial" pitchFamily="34" charset="0"/>
                        <a:buChar char="•"/>
                      </a:pPr>
                      <a:r>
                        <a:rPr lang="en-US" sz="1600" dirty="0">
                          <a:effectLst/>
                          <a:latin typeface="+mn-lt"/>
                        </a:rPr>
                        <a:t>RAM retains contents</a:t>
                      </a:r>
                    </a:p>
                    <a:p>
                      <a:pPr marL="171450" indent="-171450">
                        <a:buFont typeface="Arial" pitchFamily="34" charset="0"/>
                        <a:buChar char="•"/>
                      </a:pPr>
                      <a:r>
                        <a:rPr lang="en-US" sz="1600" dirty="0">
                          <a:effectLst/>
                          <a:latin typeface="+mn-lt"/>
                        </a:rPr>
                        <a:t>Peripherals are all off</a:t>
                      </a:r>
                    </a:p>
                    <a:p>
                      <a:pPr marL="171450" indent="-171450">
                        <a:buFont typeface="Arial" pitchFamily="34" charset="0"/>
                        <a:buChar char="•"/>
                      </a:pPr>
                      <a:r>
                        <a:rPr lang="en-US" sz="1600" dirty="0">
                          <a:effectLst/>
                          <a:latin typeface="+mn-lt"/>
                        </a:rPr>
                        <a:t>Restores the computer more quickly than from hibernation</a:t>
                      </a:r>
                    </a:p>
                  </a:txBody>
                  <a:tcPr/>
                </a:tc>
              </a:tr>
              <a:tr h="370840">
                <a:tc>
                  <a:txBody>
                    <a:bodyPr/>
                    <a:lstStyle/>
                    <a:p>
                      <a:r>
                        <a:rPr lang="en-US"/>
                        <a:t>Suspend</a:t>
                      </a:r>
                    </a:p>
                  </a:txBody>
                  <a:tcPr anchor="ctr"/>
                </a:tc>
                <a:tc>
                  <a:txBody>
                    <a:bodyPr/>
                    <a:lstStyle/>
                    <a:p>
                      <a:pPr marL="171450" indent="-171450">
                        <a:buFont typeface="Arial" pitchFamily="34" charset="0"/>
                        <a:buChar char="•"/>
                      </a:pPr>
                      <a:r>
                        <a:rPr lang="en-US" sz="1600" dirty="0">
                          <a:effectLst/>
                          <a:latin typeface="+mn-lt"/>
                        </a:rPr>
                        <a:t>RAM retains contents</a:t>
                      </a:r>
                    </a:p>
                    <a:p>
                      <a:pPr marL="171450" indent="-171450">
                        <a:buFont typeface="Arial" pitchFamily="34" charset="0"/>
                        <a:buChar char="•"/>
                      </a:pPr>
                      <a:r>
                        <a:rPr lang="en-US" sz="1600" dirty="0">
                          <a:effectLst/>
                          <a:latin typeface="+mn-lt"/>
                        </a:rPr>
                        <a:t>All other components are off</a:t>
                      </a:r>
                    </a:p>
                    <a:p>
                      <a:pPr marL="171450" indent="-171450">
                        <a:buFont typeface="Arial" pitchFamily="34" charset="0"/>
                        <a:buChar char="•"/>
                      </a:pPr>
                      <a:r>
                        <a:rPr lang="en-US" sz="1600" dirty="0">
                          <a:effectLst/>
                          <a:latin typeface="+mn-lt"/>
                        </a:rPr>
                        <a:t>Restores the computer more quickly than from hibernation</a:t>
                      </a:r>
                    </a:p>
                  </a:txBody>
                  <a:tcPr/>
                </a:tc>
              </a:tr>
              <a:tr h="370840">
                <a:tc>
                  <a:txBody>
                    <a:bodyPr/>
                    <a:lstStyle/>
                    <a:p>
                      <a:r>
                        <a:rPr lang="en-US"/>
                        <a:t>Hibernate</a:t>
                      </a:r>
                    </a:p>
                  </a:txBody>
                  <a:tcPr anchor="ctr"/>
                </a:tc>
                <a:tc>
                  <a:txBody>
                    <a:bodyPr/>
                    <a:lstStyle/>
                    <a:p>
                      <a:pPr marL="171450" indent="-171450">
                        <a:buFont typeface="Arial" pitchFamily="34" charset="0"/>
                        <a:buChar char="•"/>
                      </a:pPr>
                      <a:r>
                        <a:rPr lang="en-US" sz="1600" dirty="0">
                          <a:effectLst/>
                          <a:latin typeface="+mn-lt"/>
                        </a:rPr>
                        <a:t>All components are off</a:t>
                      </a:r>
                    </a:p>
                    <a:p>
                      <a:pPr marL="171450" indent="-171450">
                        <a:buFont typeface="Arial" pitchFamily="34" charset="0"/>
                        <a:buChar char="•"/>
                      </a:pPr>
                      <a:r>
                        <a:rPr lang="en-US" sz="1600" dirty="0">
                          <a:effectLst/>
                          <a:latin typeface="+mn-lt"/>
                        </a:rPr>
                        <a:t>Data in memory is saved to a file on the hard disk</a:t>
                      </a:r>
                    </a:p>
                    <a:p>
                      <a:pPr marL="171450" indent="-171450">
                        <a:buFont typeface="Arial" pitchFamily="34" charset="0"/>
                        <a:buChar char="•"/>
                      </a:pPr>
                      <a:r>
                        <a:rPr lang="en-US" sz="1600" dirty="0">
                          <a:effectLst/>
                          <a:latin typeface="+mn-lt"/>
                        </a:rPr>
                        <a:t>Restores desktop exactly as it was</a:t>
                      </a:r>
                    </a:p>
                  </a:txBody>
                  <a:tcPr/>
                </a:tc>
              </a:tr>
            </a:tbl>
          </a:graphicData>
        </a:graphic>
      </p:graphicFrame>
    </p:spTree>
    <p:extLst>
      <p:ext uri="{BB962C8B-B14F-4D97-AF65-F5344CB8AC3E}">
        <p14:creationId xmlns:p14="http://schemas.microsoft.com/office/powerpoint/2010/main" val="390176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Power Troubleshooting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Notebooks </a:t>
            </a:r>
            <a:r>
              <a:rPr lang="en-US" dirty="0"/>
              <a:t>can run from either AC power through the transformer or from battery power. When troubleshooting power, verify that</a:t>
            </a:r>
            <a:r>
              <a:rPr lang="en-US" dirty="0" smtClean="0"/>
              <a:t>:</a:t>
            </a:r>
          </a:p>
          <a:p>
            <a:r>
              <a:rPr lang="en-US" dirty="0" smtClean="0"/>
              <a:t>The </a:t>
            </a:r>
            <a:r>
              <a:rPr lang="en-US" dirty="0"/>
              <a:t>cord from the AC outlet to the power adapter is correctly plugged into both the wall and the adapter unit. Move it around to see if a more secure connection can be made.</a:t>
            </a:r>
          </a:p>
          <a:p>
            <a:r>
              <a:rPr lang="en-US" dirty="0"/>
              <a:t>The LED light on your power adapter is lit. If it isn't lit, this means that your point of failure is between the outlet and the adapter.</a:t>
            </a:r>
          </a:p>
          <a:p>
            <a:r>
              <a:rPr lang="en-US" dirty="0"/>
              <a:t>Your battery is sufficiently charged. If the battery reads it is fully charged in Windows, disconnect your laptop from its power source. If the battery lasts only a short amount of time, you can assume that your battery needs to be replaced.</a:t>
            </a:r>
          </a:p>
          <a:p>
            <a:r>
              <a:rPr lang="en-US" dirty="0"/>
              <a:t>If the computer runs for only a short time even while plugged in, it could be that the power adapter is bad. If the adapter is not working, the computer will run off of the battery until the battery is drained. Try using a different adapter, or verify the power coming from the adapter.</a:t>
            </a:r>
          </a:p>
          <a:p>
            <a:r>
              <a:rPr lang="en-US" dirty="0"/>
              <a:t>If your battery seems to be losing the ability to hold a charge, or if the power drops shortly after starting to use it, you might need to recalibrate the battery</a:t>
            </a:r>
            <a:r>
              <a:rPr lang="en-US" dirty="0" smtClean="0"/>
              <a:t>.</a:t>
            </a:r>
            <a:endParaRPr lang="en-US" dirty="0"/>
          </a:p>
          <a:p>
            <a:endParaRPr lang="en-US" dirty="0"/>
          </a:p>
        </p:txBody>
      </p:sp>
    </p:spTree>
    <p:extLst>
      <p:ext uri="{BB962C8B-B14F-4D97-AF65-F5344CB8AC3E}">
        <p14:creationId xmlns:p14="http://schemas.microsoft.com/office/powerpoint/2010/main" val="2807245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Notebook </a:t>
            </a:r>
            <a:r>
              <a:rPr lang="en-US" dirty="0" smtClean="0"/>
              <a:t>Video </a:t>
            </a:r>
            <a:r>
              <a:rPr lang="en-US" dirty="0"/>
              <a:t>Troubleshooting</a:t>
            </a:r>
          </a:p>
        </p:txBody>
      </p:sp>
      <p:sp>
        <p:nvSpPr>
          <p:cNvPr id="3" name="Content Placeholder 2"/>
          <p:cNvSpPr>
            <a:spLocks noGrp="1"/>
          </p:cNvSpPr>
          <p:nvPr>
            <p:ph idx="1"/>
          </p:nvPr>
        </p:nvSpPr>
        <p:spPr/>
        <p:txBody>
          <a:bodyPr>
            <a:normAutofit/>
          </a:bodyPr>
          <a:lstStyle/>
          <a:p>
            <a:r>
              <a:rPr lang="en-US" sz="1600" dirty="0"/>
              <a:t>If your laptop has no display </a:t>
            </a:r>
            <a:r>
              <a:rPr lang="en-US" sz="1600" dirty="0" smtClean="0"/>
              <a:t>, Press </a:t>
            </a:r>
            <a:r>
              <a:rPr lang="en-US" sz="1600" dirty="0"/>
              <a:t>the </a:t>
            </a:r>
            <a:r>
              <a:rPr lang="en-US" sz="1600" dirty="0" err="1"/>
              <a:t>Fn</a:t>
            </a:r>
            <a:r>
              <a:rPr lang="en-US" sz="1600" dirty="0"/>
              <a:t> (Function) and the appropriate display key to switch the display output to the laptop monitor.</a:t>
            </a:r>
          </a:p>
          <a:p>
            <a:r>
              <a:rPr lang="en-US" sz="1600" dirty="0"/>
              <a:t>If the built-in monitor isn't working, connect an external monitor to the laptop. Use the </a:t>
            </a:r>
            <a:r>
              <a:rPr lang="en-US" sz="1600" dirty="0" err="1"/>
              <a:t>Fn</a:t>
            </a:r>
            <a:r>
              <a:rPr lang="en-US" sz="1600" dirty="0"/>
              <a:t> keys to direct output to the external monitor.</a:t>
            </a:r>
          </a:p>
          <a:p>
            <a:r>
              <a:rPr lang="en-US" sz="1600" dirty="0"/>
              <a:t>If you don't get a display on either monitor, you can assume that there is a problem with the video card. Repairing the video card typically means replacing the motherboard.</a:t>
            </a:r>
          </a:p>
          <a:p>
            <a:r>
              <a:rPr lang="en-US" sz="1600" dirty="0"/>
              <a:t>If the display renders on the external monitor but still won't render on your laptop, then you can assume that there is a problem with your LCD display. If this is the case, you should verify that:</a:t>
            </a:r>
          </a:p>
          <a:p>
            <a:pPr lvl="1"/>
            <a:r>
              <a:rPr lang="en-US" sz="1600" dirty="0"/>
              <a:t>Your LCD cutoff switch is working. Sometimes the switch can get stuck in the off position, thus preventing the display from being sent to the LCD.</a:t>
            </a:r>
          </a:p>
          <a:p>
            <a:pPr lvl="1"/>
            <a:r>
              <a:rPr lang="en-US" sz="1600" dirty="0"/>
              <a:t>There aren't cracks in the bezel around your LCD. This can be an indicator that your LCD has been damaged.</a:t>
            </a:r>
          </a:p>
          <a:p>
            <a:pPr lvl="1"/>
            <a:r>
              <a:rPr lang="en-US" sz="1600" dirty="0"/>
              <a:t>The power bundles that go from your laptop to the LCD are not damaged or cracked. You must remove the bezel around the LCD to inspect the power bundles</a:t>
            </a:r>
            <a:r>
              <a:rPr lang="en-US" sz="1600" dirty="0" smtClean="0"/>
              <a:t>.</a:t>
            </a:r>
            <a:endParaRPr lang="en-US" sz="1600" dirty="0"/>
          </a:p>
        </p:txBody>
      </p:sp>
    </p:spTree>
    <p:extLst>
      <p:ext uri="{BB962C8B-B14F-4D97-AF65-F5344CB8AC3E}">
        <p14:creationId xmlns:p14="http://schemas.microsoft.com/office/powerpoint/2010/main" val="1426537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1999</Words>
  <Application>Microsoft Office PowerPoint</Application>
  <PresentationFormat>On-screen Show (4:3)</PresentationFormat>
  <Paragraphs>119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Module 8</vt:lpstr>
      <vt:lpstr>Portable Device Classifications</vt:lpstr>
      <vt:lpstr>Notebook Components</vt:lpstr>
      <vt:lpstr>Notebook Components</vt:lpstr>
      <vt:lpstr>Notebook Power </vt:lpstr>
      <vt:lpstr>Battery types</vt:lpstr>
      <vt:lpstr>ACPI Power States</vt:lpstr>
      <vt:lpstr>Notebook Power Troubleshooting</vt:lpstr>
      <vt:lpstr>Notebook Video Troubleshooting</vt:lpstr>
      <vt:lpstr>Notebook Video Troubleshooting</vt:lpstr>
      <vt:lpstr>Notebook Component Troubleshooting</vt:lpstr>
      <vt:lpstr>Notebook Maintenance</vt:lpstr>
    </vt:vector>
  </TitlesOfParts>
  <Company>Santa Fe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dc:title>
  <dc:creator>Bruce Russell</dc:creator>
  <cp:lastModifiedBy>Bruce Russell</cp:lastModifiedBy>
  <cp:revision>12</cp:revision>
  <dcterms:created xsi:type="dcterms:W3CDTF">2012-10-01T18:15:48Z</dcterms:created>
  <dcterms:modified xsi:type="dcterms:W3CDTF">2012-10-01T20:26:53Z</dcterms:modified>
</cp:coreProperties>
</file>