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102" y="-3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EC8F79-D53F-4581-80D0-7C43C08D3E57}" type="datetimeFigureOut">
              <a:rPr lang="en-US" smtClean="0"/>
              <a:t>10/1/2012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34820-C214-4878-B20C-328B201B1686}" type="slidenum">
              <a:rPr lang="en-US" smtClean="0"/>
              <a:t>‹#›</a:t>
            </a:fld>
            <a:endParaRPr lang="en-US"/>
          </a:p>
        </p:txBody>
      </p:sp>
    </p:spTree>
    <p:extLst>
      <p:ext uri="{BB962C8B-B14F-4D97-AF65-F5344CB8AC3E}">
        <p14:creationId xmlns:p14="http://schemas.microsoft.com/office/powerpoint/2010/main" val="397389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EC8F79-D53F-4581-80D0-7C43C08D3E57}" type="datetimeFigureOut">
              <a:rPr lang="en-US" smtClean="0"/>
              <a:t>10/1/2012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34820-C214-4878-B20C-328B201B1686}" type="slidenum">
              <a:rPr lang="en-US" smtClean="0"/>
              <a:t>‹#›</a:t>
            </a:fld>
            <a:endParaRPr lang="en-US"/>
          </a:p>
        </p:txBody>
      </p:sp>
    </p:spTree>
    <p:extLst>
      <p:ext uri="{BB962C8B-B14F-4D97-AF65-F5344CB8AC3E}">
        <p14:creationId xmlns:p14="http://schemas.microsoft.com/office/powerpoint/2010/main" val="3094118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EC8F79-D53F-4581-80D0-7C43C08D3E57}" type="datetimeFigureOut">
              <a:rPr lang="en-US" smtClean="0"/>
              <a:t>10/1/2012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34820-C214-4878-B20C-328B201B1686}" type="slidenum">
              <a:rPr lang="en-US" smtClean="0"/>
              <a:t>‹#›</a:t>
            </a:fld>
            <a:endParaRPr lang="en-US"/>
          </a:p>
        </p:txBody>
      </p:sp>
    </p:spTree>
    <p:extLst>
      <p:ext uri="{BB962C8B-B14F-4D97-AF65-F5344CB8AC3E}">
        <p14:creationId xmlns:p14="http://schemas.microsoft.com/office/powerpoint/2010/main" val="1091559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EC8F79-D53F-4581-80D0-7C43C08D3E57}" type="datetimeFigureOut">
              <a:rPr lang="en-US" smtClean="0"/>
              <a:t>10/1/2012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34820-C214-4878-B20C-328B201B1686}" type="slidenum">
              <a:rPr lang="en-US" smtClean="0"/>
              <a:t>‹#›</a:t>
            </a:fld>
            <a:endParaRPr lang="en-US"/>
          </a:p>
        </p:txBody>
      </p:sp>
    </p:spTree>
    <p:extLst>
      <p:ext uri="{BB962C8B-B14F-4D97-AF65-F5344CB8AC3E}">
        <p14:creationId xmlns:p14="http://schemas.microsoft.com/office/powerpoint/2010/main" val="2032796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EC8F79-D53F-4581-80D0-7C43C08D3E57}" type="datetimeFigureOut">
              <a:rPr lang="en-US" smtClean="0"/>
              <a:t>10/1/2012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34820-C214-4878-B20C-328B201B1686}" type="slidenum">
              <a:rPr lang="en-US" smtClean="0"/>
              <a:t>‹#›</a:t>
            </a:fld>
            <a:endParaRPr lang="en-US"/>
          </a:p>
        </p:txBody>
      </p:sp>
    </p:spTree>
    <p:extLst>
      <p:ext uri="{BB962C8B-B14F-4D97-AF65-F5344CB8AC3E}">
        <p14:creationId xmlns:p14="http://schemas.microsoft.com/office/powerpoint/2010/main" val="1809872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EC8F79-D53F-4581-80D0-7C43C08D3E57}" type="datetimeFigureOut">
              <a:rPr lang="en-US" smtClean="0"/>
              <a:t>10/1/2012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34820-C214-4878-B20C-328B201B1686}" type="slidenum">
              <a:rPr lang="en-US" smtClean="0"/>
              <a:t>‹#›</a:t>
            </a:fld>
            <a:endParaRPr lang="en-US"/>
          </a:p>
        </p:txBody>
      </p:sp>
    </p:spTree>
    <p:extLst>
      <p:ext uri="{BB962C8B-B14F-4D97-AF65-F5344CB8AC3E}">
        <p14:creationId xmlns:p14="http://schemas.microsoft.com/office/powerpoint/2010/main" val="1136130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EC8F79-D53F-4581-80D0-7C43C08D3E57}" type="datetimeFigureOut">
              <a:rPr lang="en-US" smtClean="0"/>
              <a:t>10/1/2012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634820-C214-4878-B20C-328B201B1686}" type="slidenum">
              <a:rPr lang="en-US" smtClean="0"/>
              <a:t>‹#›</a:t>
            </a:fld>
            <a:endParaRPr lang="en-US"/>
          </a:p>
        </p:txBody>
      </p:sp>
    </p:spTree>
    <p:extLst>
      <p:ext uri="{BB962C8B-B14F-4D97-AF65-F5344CB8AC3E}">
        <p14:creationId xmlns:p14="http://schemas.microsoft.com/office/powerpoint/2010/main" val="2892231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EC8F79-D53F-4581-80D0-7C43C08D3E57}" type="datetimeFigureOut">
              <a:rPr lang="en-US" smtClean="0"/>
              <a:t>10/1/2012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634820-C214-4878-B20C-328B201B1686}" type="slidenum">
              <a:rPr lang="en-US" smtClean="0"/>
              <a:t>‹#›</a:t>
            </a:fld>
            <a:endParaRPr lang="en-US"/>
          </a:p>
        </p:txBody>
      </p:sp>
    </p:spTree>
    <p:extLst>
      <p:ext uri="{BB962C8B-B14F-4D97-AF65-F5344CB8AC3E}">
        <p14:creationId xmlns:p14="http://schemas.microsoft.com/office/powerpoint/2010/main" val="1416427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EC8F79-D53F-4581-80D0-7C43C08D3E57}" type="datetimeFigureOut">
              <a:rPr lang="en-US" smtClean="0"/>
              <a:t>10/1/2012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634820-C214-4878-B20C-328B201B1686}" type="slidenum">
              <a:rPr lang="en-US" smtClean="0"/>
              <a:t>‹#›</a:t>
            </a:fld>
            <a:endParaRPr lang="en-US"/>
          </a:p>
        </p:txBody>
      </p:sp>
    </p:spTree>
    <p:extLst>
      <p:ext uri="{BB962C8B-B14F-4D97-AF65-F5344CB8AC3E}">
        <p14:creationId xmlns:p14="http://schemas.microsoft.com/office/powerpoint/2010/main" val="859581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EC8F79-D53F-4581-80D0-7C43C08D3E57}" type="datetimeFigureOut">
              <a:rPr lang="en-US" smtClean="0"/>
              <a:t>10/1/2012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34820-C214-4878-B20C-328B201B1686}" type="slidenum">
              <a:rPr lang="en-US" smtClean="0"/>
              <a:t>‹#›</a:t>
            </a:fld>
            <a:endParaRPr lang="en-US"/>
          </a:p>
        </p:txBody>
      </p:sp>
    </p:spTree>
    <p:extLst>
      <p:ext uri="{BB962C8B-B14F-4D97-AF65-F5344CB8AC3E}">
        <p14:creationId xmlns:p14="http://schemas.microsoft.com/office/powerpoint/2010/main" val="3892353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EC8F79-D53F-4581-80D0-7C43C08D3E57}" type="datetimeFigureOut">
              <a:rPr lang="en-US" smtClean="0"/>
              <a:t>10/1/2012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34820-C214-4878-B20C-328B201B1686}" type="slidenum">
              <a:rPr lang="en-US" smtClean="0"/>
              <a:t>‹#›</a:t>
            </a:fld>
            <a:endParaRPr lang="en-US"/>
          </a:p>
        </p:txBody>
      </p:sp>
    </p:spTree>
    <p:extLst>
      <p:ext uri="{BB962C8B-B14F-4D97-AF65-F5344CB8AC3E}">
        <p14:creationId xmlns:p14="http://schemas.microsoft.com/office/powerpoint/2010/main" val="1280537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EC8F79-D53F-4581-80D0-7C43C08D3E57}" type="datetimeFigureOut">
              <a:rPr lang="en-US" smtClean="0"/>
              <a:t>10/1/2012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634820-C214-4878-B20C-328B201B1686}" type="slidenum">
              <a:rPr lang="en-US" smtClean="0"/>
              <a:t>‹#›</a:t>
            </a:fld>
            <a:endParaRPr lang="en-US"/>
          </a:p>
        </p:txBody>
      </p:sp>
    </p:spTree>
    <p:extLst>
      <p:ext uri="{BB962C8B-B14F-4D97-AF65-F5344CB8AC3E}">
        <p14:creationId xmlns:p14="http://schemas.microsoft.com/office/powerpoint/2010/main" val="2747354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Module 7</a:t>
            </a:r>
            <a:endParaRPr lang="en-US" dirty="0"/>
          </a:p>
        </p:txBody>
      </p:sp>
      <p:sp>
        <p:nvSpPr>
          <p:cNvPr id="3" name="Subtitle 2"/>
          <p:cNvSpPr>
            <a:spLocks noGrp="1"/>
          </p:cNvSpPr>
          <p:nvPr>
            <p:ph type="subTitle" idx="1"/>
          </p:nvPr>
        </p:nvSpPr>
        <p:spPr/>
        <p:txBody>
          <a:bodyPr/>
          <a:lstStyle/>
          <a:p>
            <a:r>
              <a:rPr lang="en-US" dirty="0" smtClean="0"/>
              <a:t>Printers</a:t>
            </a:r>
            <a:endParaRPr lang="en-US" dirty="0"/>
          </a:p>
        </p:txBody>
      </p:sp>
    </p:spTree>
    <p:extLst>
      <p:ext uri="{BB962C8B-B14F-4D97-AF65-F5344CB8AC3E}">
        <p14:creationId xmlns:p14="http://schemas.microsoft.com/office/powerpoint/2010/main" val="197252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Troubleshooting Printing</a:t>
            </a:r>
            <a:endParaRPr lang="en-US" dirty="0"/>
          </a:p>
        </p:txBody>
      </p:sp>
      <p:sp>
        <p:nvSpPr>
          <p:cNvPr id="3" name="Content Placeholder 2"/>
          <p:cNvSpPr>
            <a:spLocks noGrp="1"/>
          </p:cNvSpPr>
          <p:nvPr>
            <p:ph idx="1"/>
          </p:nvPr>
        </p:nvSpPr>
        <p:spPr/>
        <p:txBody>
          <a:bodyPr>
            <a:noAutofit/>
          </a:bodyPr>
          <a:lstStyle/>
          <a:p>
            <a:pPr marL="0" indent="0">
              <a:buNone/>
            </a:pPr>
            <a:r>
              <a:rPr lang="en-US" sz="1600" dirty="0"/>
              <a:t>Common mechanical problems that printers have are:</a:t>
            </a:r>
          </a:p>
          <a:p>
            <a:pPr lvl="0"/>
            <a:r>
              <a:rPr lang="en-US" sz="1600" dirty="0" smtClean="0"/>
              <a:t>With a </a:t>
            </a:r>
            <a:r>
              <a:rPr lang="en-US" sz="1600" dirty="0"/>
              <a:t>parallel printer, </a:t>
            </a:r>
            <a:r>
              <a:rPr lang="en-US" sz="1600" dirty="0" smtClean="0"/>
              <a:t>ensure </a:t>
            </a:r>
            <a:r>
              <a:rPr lang="en-US" sz="1600" dirty="0"/>
              <a:t>that it has a 1284-compliant </a:t>
            </a:r>
            <a:r>
              <a:rPr lang="en-US" sz="1600" dirty="0" smtClean="0"/>
              <a:t>cable and the port </a:t>
            </a:r>
            <a:r>
              <a:rPr lang="en-US" sz="1600" dirty="0"/>
              <a:t>settings in your </a:t>
            </a:r>
            <a:r>
              <a:rPr lang="en-US" sz="1600" dirty="0" smtClean="0"/>
              <a:t>BIOS are </a:t>
            </a:r>
            <a:r>
              <a:rPr lang="en-US" sz="1600" dirty="0"/>
              <a:t>configured to use the correct 1284 mode.</a:t>
            </a:r>
          </a:p>
          <a:p>
            <a:pPr lvl="0"/>
            <a:r>
              <a:rPr lang="en-US" sz="1600" dirty="0"/>
              <a:t>Too long of a USB cable. </a:t>
            </a:r>
            <a:r>
              <a:rPr lang="en-US" sz="1600" dirty="0" smtClean="0"/>
              <a:t>Try </a:t>
            </a:r>
            <a:r>
              <a:rPr lang="en-US" sz="1600" dirty="0"/>
              <a:t>not to use cables longer than 3-4 feet; the shorter your cable is, the better your performance is going to be.</a:t>
            </a:r>
          </a:p>
          <a:p>
            <a:pPr lvl="0"/>
            <a:r>
              <a:rPr lang="en-US" sz="1600" dirty="0"/>
              <a:t>Wrong type of paper.</a:t>
            </a:r>
          </a:p>
          <a:p>
            <a:pPr lvl="1"/>
            <a:r>
              <a:rPr lang="en-US" sz="1600" dirty="0"/>
              <a:t>If you're printer isn't feeding paper well, you may want to consider buying higher quality paper.</a:t>
            </a:r>
          </a:p>
          <a:p>
            <a:pPr lvl="1"/>
            <a:r>
              <a:rPr lang="en-US" sz="1600" dirty="0" smtClean="0"/>
              <a:t>Because inkjet printers require that ink soaks into the paper, do not use slick, glossy, or wax-coated papers that are not specifically designed for ink-jet printers.</a:t>
            </a:r>
          </a:p>
          <a:p>
            <a:pPr lvl="1"/>
            <a:r>
              <a:rPr lang="en-US" sz="1600" dirty="0" smtClean="0"/>
              <a:t>On </a:t>
            </a:r>
            <a:r>
              <a:rPr lang="en-US" sz="1600" dirty="0"/>
              <a:t>laser printers, do not attempt to print on paper with photocopied or laser printed images already on it. The images can come off onto parts of the laser printer and smear your print jobs.</a:t>
            </a:r>
          </a:p>
          <a:p>
            <a:pPr marL="0" lvl="0" indent="0">
              <a:buNone/>
            </a:pPr>
            <a:r>
              <a:rPr lang="en-US" sz="1600" dirty="0"/>
              <a:t>For other problems, take the printer to a service center so you don't compromise your </a:t>
            </a:r>
            <a:r>
              <a:rPr lang="en-US" sz="1600" dirty="0" smtClean="0"/>
              <a:t>warranty.</a:t>
            </a:r>
            <a:endParaRPr lang="en-US" sz="1600" dirty="0"/>
          </a:p>
        </p:txBody>
      </p:sp>
    </p:spTree>
    <p:extLst>
      <p:ext uri="{BB962C8B-B14F-4D97-AF65-F5344CB8AC3E}">
        <p14:creationId xmlns:p14="http://schemas.microsoft.com/office/powerpoint/2010/main" val="908584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Printer types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34454653"/>
              </p:ext>
            </p:extLst>
          </p:nvPr>
        </p:nvGraphicFramePr>
        <p:xfrm>
          <a:off x="457200" y="1600200"/>
          <a:ext cx="8229600" cy="4485640"/>
        </p:xfrm>
        <a:graphic>
          <a:graphicData uri="http://schemas.openxmlformats.org/drawingml/2006/table">
            <a:tbl>
              <a:tblPr firstRow="1" bandRow="1">
                <a:tableStyleId>{5C22544A-7EE6-4342-B048-85BDC9FD1C3A}</a:tableStyleId>
              </a:tblPr>
              <a:tblGrid>
                <a:gridCol w="990600"/>
                <a:gridCol w="7239000"/>
              </a:tblGrid>
              <a:tr h="370840">
                <a:tc>
                  <a:txBody>
                    <a:bodyPr/>
                    <a:lstStyle/>
                    <a:p>
                      <a:r>
                        <a:rPr lang="en-US" sz="1400" b="1" dirty="0">
                          <a:latin typeface="+mn-lt"/>
                        </a:rPr>
                        <a:t>Printer</a:t>
                      </a:r>
                      <a:endParaRPr lang="en-US" sz="1400" dirty="0">
                        <a:latin typeface="+mn-lt"/>
                      </a:endParaRPr>
                    </a:p>
                  </a:txBody>
                  <a:tcPr anchor="ctr"/>
                </a:tc>
                <a:tc>
                  <a:txBody>
                    <a:bodyPr/>
                    <a:lstStyle/>
                    <a:p>
                      <a:r>
                        <a:rPr lang="en-US" sz="1400" b="1">
                          <a:latin typeface="+mn-lt"/>
                        </a:rPr>
                        <a:t>Description</a:t>
                      </a:r>
                      <a:endParaRPr lang="en-US" sz="1400">
                        <a:latin typeface="+mn-lt"/>
                      </a:endParaRPr>
                    </a:p>
                  </a:txBody>
                  <a:tcPr anchor="ctr"/>
                </a:tc>
              </a:tr>
              <a:tr h="370840">
                <a:tc>
                  <a:txBody>
                    <a:bodyPr/>
                    <a:lstStyle/>
                    <a:p>
                      <a:r>
                        <a:rPr lang="en-US" sz="1400">
                          <a:latin typeface="+mn-lt"/>
                        </a:rPr>
                        <a:t>Dot matrix</a:t>
                      </a:r>
                    </a:p>
                  </a:txBody>
                  <a:tcPr anchor="ctr"/>
                </a:tc>
                <a:tc>
                  <a:txBody>
                    <a:bodyPr/>
                    <a:lstStyle/>
                    <a:p>
                      <a:pPr>
                        <a:buFont typeface="Arial"/>
                        <a:buNone/>
                      </a:pPr>
                      <a:r>
                        <a:rPr lang="en-US" sz="1400" dirty="0">
                          <a:latin typeface="+mn-lt"/>
                        </a:rPr>
                        <a:t>A dot matrix printer is an impact printer that transfers characters by striking a pattern (from a matrix) through an inked </a:t>
                      </a:r>
                      <a:r>
                        <a:rPr lang="en-US" sz="1400" dirty="0" smtClean="0">
                          <a:latin typeface="+mn-lt"/>
                        </a:rPr>
                        <a:t>ribbon. </a:t>
                      </a:r>
                      <a:r>
                        <a:rPr lang="en-US" sz="1400" dirty="0" smtClean="0">
                          <a:effectLst/>
                          <a:latin typeface="+mn-lt"/>
                        </a:rPr>
                        <a:t>The </a:t>
                      </a:r>
                      <a:r>
                        <a:rPr lang="en-US" sz="1400" dirty="0">
                          <a:effectLst/>
                          <a:latin typeface="+mn-lt"/>
                        </a:rPr>
                        <a:t>overall print quality of a dot matrix printer is quite poor when compared to that of other types of </a:t>
                      </a:r>
                      <a:r>
                        <a:rPr lang="en-US" sz="1400" dirty="0" smtClean="0">
                          <a:effectLst/>
                          <a:latin typeface="+mn-lt"/>
                        </a:rPr>
                        <a:t>printers.</a:t>
                      </a:r>
                      <a:endParaRPr lang="en-US" sz="1400" dirty="0">
                        <a:effectLst/>
                        <a:latin typeface="+mn-lt"/>
                      </a:endParaRPr>
                    </a:p>
                  </a:txBody>
                  <a:tcPr anchor="ctr"/>
                </a:tc>
              </a:tr>
              <a:tr h="370840">
                <a:tc>
                  <a:txBody>
                    <a:bodyPr/>
                    <a:lstStyle/>
                    <a:p>
                      <a:r>
                        <a:rPr lang="en-US" sz="1400">
                          <a:latin typeface="+mn-lt"/>
                        </a:rPr>
                        <a:t>Ink jet (ink dispersion)</a:t>
                      </a:r>
                    </a:p>
                  </a:txBody>
                  <a:tcPr anchor="ctr"/>
                </a:tc>
                <a:tc>
                  <a:txBody>
                    <a:bodyPr/>
                    <a:lstStyle/>
                    <a:p>
                      <a:pPr>
                        <a:buFont typeface="Arial"/>
                        <a:buNone/>
                      </a:pPr>
                      <a:r>
                        <a:rPr lang="en-US" sz="1400" dirty="0">
                          <a:latin typeface="+mn-lt"/>
                        </a:rPr>
                        <a:t>Ink jet printers are quiet non-impact printers with ink stored in a reservoir. Bubble jet printers are the most popular </a:t>
                      </a:r>
                      <a:r>
                        <a:rPr lang="en-US" sz="1400" dirty="0" smtClean="0">
                          <a:latin typeface="+mn-lt"/>
                        </a:rPr>
                        <a:t>form.</a:t>
                      </a:r>
                    </a:p>
                    <a:p>
                      <a:pPr>
                        <a:buFont typeface="Arial"/>
                        <a:buNone/>
                      </a:pPr>
                      <a:r>
                        <a:rPr lang="en-US" sz="1400" dirty="0" smtClean="0">
                          <a:effectLst/>
                          <a:latin typeface="+mn-lt"/>
                        </a:rPr>
                        <a:t>The </a:t>
                      </a:r>
                      <a:r>
                        <a:rPr lang="en-US" sz="1400" dirty="0">
                          <a:effectLst/>
                          <a:latin typeface="+mn-lt"/>
                        </a:rPr>
                        <a:t>ink reservoir is in a disposable cartridge that includes the printing mechanism. </a:t>
                      </a:r>
                    </a:p>
                    <a:p>
                      <a:pPr marL="171450" indent="-171450">
                        <a:buFont typeface="Arial" pitchFamily="34" charset="0"/>
                        <a:buChar char="•"/>
                      </a:pPr>
                      <a:r>
                        <a:rPr lang="en-US" sz="1400" dirty="0">
                          <a:effectLst/>
                          <a:latin typeface="+mn-lt"/>
                        </a:rPr>
                        <a:t>Bubble jet printers print by heating the ink and squirting it through tiny nozzles in the print head and onto the paper.</a:t>
                      </a:r>
                    </a:p>
                    <a:p>
                      <a:pPr marL="171450" indent="-171450">
                        <a:buFont typeface="Arial" pitchFamily="34" charset="0"/>
                        <a:buChar char="•"/>
                      </a:pPr>
                      <a:r>
                        <a:rPr lang="en-US" sz="1400" dirty="0">
                          <a:effectLst/>
                          <a:latin typeface="+mn-lt"/>
                        </a:rPr>
                        <a:t>The crispness of an ink jet printer's image is usually rated in terms of Dots Per Inch or DPI. Ink jets range from 150 to over 1400 dpi.</a:t>
                      </a:r>
                    </a:p>
                    <a:p>
                      <a:pPr marL="171450" indent="-171450">
                        <a:buFont typeface="Arial" pitchFamily="34" charset="0"/>
                        <a:buChar char="•"/>
                      </a:pPr>
                      <a:r>
                        <a:rPr lang="en-US" sz="1400" dirty="0">
                          <a:effectLst/>
                          <a:latin typeface="+mn-lt"/>
                        </a:rPr>
                        <a:t>A new generation of ink jet printers produce photo-quality printouts when used with photo-quality </a:t>
                      </a:r>
                      <a:r>
                        <a:rPr lang="en-US" sz="1400" dirty="0" smtClean="0">
                          <a:effectLst/>
                          <a:latin typeface="+mn-lt"/>
                        </a:rPr>
                        <a:t>paper.</a:t>
                      </a:r>
                      <a:endParaRPr lang="en-US" sz="1400" dirty="0">
                        <a:effectLst/>
                        <a:latin typeface="+mn-lt"/>
                      </a:endParaRPr>
                    </a:p>
                  </a:txBody>
                  <a:tcPr anchor="ctr"/>
                </a:tc>
              </a:tr>
              <a:tr h="370840">
                <a:tc>
                  <a:txBody>
                    <a:bodyPr/>
                    <a:lstStyle/>
                    <a:p>
                      <a:r>
                        <a:rPr lang="en-US" sz="1400">
                          <a:latin typeface="+mn-lt"/>
                        </a:rPr>
                        <a:t>Laser </a:t>
                      </a:r>
                    </a:p>
                  </a:txBody>
                  <a:tcPr anchor="ctr"/>
                </a:tc>
                <a:tc>
                  <a:txBody>
                    <a:bodyPr/>
                    <a:lstStyle/>
                    <a:p>
                      <a:pPr>
                        <a:buFont typeface="Arial"/>
                        <a:buNone/>
                      </a:pPr>
                      <a:r>
                        <a:rPr lang="en-US" sz="1400" dirty="0">
                          <a:latin typeface="+mn-lt"/>
                        </a:rPr>
                        <a:t>Laser printers use lasers and electrical charges to transfer </a:t>
                      </a:r>
                      <a:r>
                        <a:rPr lang="en-US" sz="1400" dirty="0" smtClean="0">
                          <a:latin typeface="+mn-lt"/>
                        </a:rPr>
                        <a:t>images.</a:t>
                      </a:r>
                    </a:p>
                    <a:p>
                      <a:pPr>
                        <a:buFont typeface="Arial"/>
                        <a:buNone/>
                      </a:pPr>
                      <a:r>
                        <a:rPr lang="en-US" sz="1400" dirty="0" smtClean="0">
                          <a:effectLst/>
                          <a:latin typeface="+mn-lt"/>
                        </a:rPr>
                        <a:t>Laser </a:t>
                      </a:r>
                      <a:r>
                        <a:rPr lang="en-US" sz="1400" dirty="0">
                          <a:effectLst/>
                          <a:latin typeface="+mn-lt"/>
                        </a:rPr>
                        <a:t>printers are classified as page printers because they print text and graphics simultaneously one complete page at a time.</a:t>
                      </a:r>
                    </a:p>
                    <a:p>
                      <a:pPr marL="171450" indent="-171450">
                        <a:buFont typeface="Arial" pitchFamily="34" charset="0"/>
                        <a:buChar char="•"/>
                      </a:pPr>
                      <a:r>
                        <a:rPr lang="en-US" sz="1400" dirty="0">
                          <a:effectLst/>
                          <a:latin typeface="+mn-lt"/>
                        </a:rPr>
                        <a:t>Laser printers use a laser to charge a metal drum. The drum picks up plastic toner, and the toner is then fused on to the paper (using rollers and heat).</a:t>
                      </a:r>
                    </a:p>
                    <a:p>
                      <a:pPr marL="171450" indent="-171450">
                        <a:buFont typeface="Arial" pitchFamily="34" charset="0"/>
                        <a:buChar char="•"/>
                      </a:pPr>
                      <a:r>
                        <a:rPr lang="en-US" sz="1400" dirty="0">
                          <a:effectLst/>
                          <a:latin typeface="+mn-lt"/>
                        </a:rPr>
                        <a:t>Of all the types of printers discussed in this course, laser printers have the highest print quality.</a:t>
                      </a:r>
                    </a:p>
                  </a:txBody>
                  <a:tcPr anchor="ctr"/>
                </a:tc>
              </a:tr>
            </a:tbl>
          </a:graphicData>
        </a:graphic>
      </p:graphicFrame>
    </p:spTree>
    <p:extLst>
      <p:ext uri="{BB962C8B-B14F-4D97-AF65-F5344CB8AC3E}">
        <p14:creationId xmlns:p14="http://schemas.microsoft.com/office/powerpoint/2010/main" val="2844492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Printer Connections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84929161"/>
              </p:ext>
            </p:extLst>
          </p:nvPr>
        </p:nvGraphicFramePr>
        <p:xfrm>
          <a:off x="457200" y="1600200"/>
          <a:ext cx="8229600" cy="3007360"/>
        </p:xfrm>
        <a:graphic>
          <a:graphicData uri="http://schemas.openxmlformats.org/drawingml/2006/table">
            <a:tbl>
              <a:tblPr firstRow="1" bandRow="1">
                <a:tableStyleId>{5C22544A-7EE6-4342-B048-85BDC9FD1C3A}</a:tableStyleId>
              </a:tblPr>
              <a:tblGrid>
                <a:gridCol w="1524000"/>
                <a:gridCol w="6705600"/>
              </a:tblGrid>
              <a:tr h="370840">
                <a:tc>
                  <a:txBody>
                    <a:bodyPr/>
                    <a:lstStyle/>
                    <a:p>
                      <a:pPr marL="0" marR="0">
                        <a:spcBef>
                          <a:spcPts val="0"/>
                        </a:spcBef>
                        <a:spcAft>
                          <a:spcPts val="0"/>
                        </a:spcAft>
                      </a:pPr>
                      <a:r>
                        <a:rPr lang="en-US" sz="1400" b="1" dirty="0">
                          <a:effectLst/>
                          <a:latin typeface="Calibri"/>
                          <a:ea typeface="Times New Roman"/>
                        </a:rPr>
                        <a:t>Connection Type</a:t>
                      </a:r>
                      <a:endParaRPr lang="en-US" sz="1400" dirty="0">
                        <a:effectLst/>
                        <a:latin typeface="Times New Roman"/>
                        <a:ea typeface="Times New Roman"/>
                      </a:endParaRPr>
                    </a:p>
                  </a:txBody>
                  <a:tcPr marL="9525" marR="9525" marT="9525" marB="9525" anchor="ctr"/>
                </a:tc>
                <a:tc>
                  <a:txBody>
                    <a:bodyPr/>
                    <a:lstStyle/>
                    <a:p>
                      <a:pPr marL="0" marR="0">
                        <a:spcBef>
                          <a:spcPts val="0"/>
                        </a:spcBef>
                        <a:spcAft>
                          <a:spcPts val="0"/>
                        </a:spcAft>
                      </a:pPr>
                      <a:r>
                        <a:rPr lang="en-US" sz="1400" b="1">
                          <a:effectLst/>
                          <a:latin typeface="Calibri"/>
                          <a:ea typeface="Times New Roman"/>
                        </a:rPr>
                        <a:t>Description</a:t>
                      </a:r>
                      <a:endParaRPr lang="en-US" sz="1400">
                        <a:effectLst/>
                        <a:latin typeface="Times New Roman"/>
                        <a:ea typeface="Times New Roman"/>
                      </a:endParaRPr>
                    </a:p>
                  </a:txBody>
                  <a:tcPr marL="9525" marR="9525" marT="9525" marB="9525" anchor="ctr"/>
                </a:tc>
              </a:tr>
              <a:tr h="370840">
                <a:tc>
                  <a:txBody>
                    <a:bodyPr/>
                    <a:lstStyle/>
                    <a:p>
                      <a:pPr marL="0" marR="0">
                        <a:spcBef>
                          <a:spcPts val="0"/>
                        </a:spcBef>
                        <a:spcAft>
                          <a:spcPts val="0"/>
                        </a:spcAft>
                      </a:pPr>
                      <a:r>
                        <a:rPr lang="en-US" sz="1400">
                          <a:effectLst/>
                          <a:latin typeface="Calibri"/>
                          <a:ea typeface="Times New Roman"/>
                        </a:rPr>
                        <a:t>Parallel</a:t>
                      </a:r>
                      <a:endParaRPr lang="en-US" sz="1400">
                        <a:effectLst/>
                        <a:latin typeface="Times New Roman"/>
                        <a:ea typeface="Times New Roman"/>
                      </a:endParaRPr>
                    </a:p>
                  </a:txBody>
                  <a:tcPr marL="9525" marR="9525" marT="9525" marB="9525" anchor="ctr"/>
                </a:tc>
                <a:tc>
                  <a:txBody>
                    <a:bodyPr/>
                    <a:lstStyle/>
                    <a:p>
                      <a:pPr marL="0" marR="0">
                        <a:spcBef>
                          <a:spcPts val="0"/>
                        </a:spcBef>
                        <a:spcAft>
                          <a:spcPts val="0"/>
                        </a:spcAft>
                      </a:pPr>
                      <a:r>
                        <a:rPr lang="en-US" sz="1400">
                          <a:effectLst/>
                          <a:latin typeface="Calibri"/>
                          <a:ea typeface="Times New Roman"/>
                        </a:rPr>
                        <a:t>Parallel printers used to be the standard method of connecting printers to a computer. A cable with a 25-pin DB male connector on one end and a Centronics-36 connector on the other end is used to connect the cable to the printer. Parallel printers are increasingly rare today.</a:t>
                      </a:r>
                      <a:endParaRPr lang="en-US" sz="1400">
                        <a:effectLst/>
                        <a:latin typeface="Times New Roman"/>
                        <a:ea typeface="Times New Roman"/>
                      </a:endParaRPr>
                    </a:p>
                  </a:txBody>
                  <a:tcPr marL="9525" marR="9525" marT="9525" marB="9525" anchor="ctr"/>
                </a:tc>
              </a:tr>
              <a:tr h="370840">
                <a:tc>
                  <a:txBody>
                    <a:bodyPr/>
                    <a:lstStyle/>
                    <a:p>
                      <a:pPr marL="0" marR="0">
                        <a:spcBef>
                          <a:spcPts val="0"/>
                        </a:spcBef>
                        <a:spcAft>
                          <a:spcPts val="0"/>
                        </a:spcAft>
                      </a:pPr>
                      <a:r>
                        <a:rPr lang="en-US" sz="1400">
                          <a:effectLst/>
                          <a:latin typeface="Calibri"/>
                          <a:ea typeface="Times New Roman"/>
                        </a:rPr>
                        <a:t>USB, IEEE 1394</a:t>
                      </a:r>
                      <a:endParaRPr lang="en-US" sz="1400">
                        <a:effectLst/>
                        <a:latin typeface="Times New Roman"/>
                        <a:ea typeface="Times New Roman"/>
                      </a:endParaRPr>
                    </a:p>
                  </a:txBody>
                  <a:tcPr marL="9525" marR="9525" marT="9525" marB="9525" anchor="ctr"/>
                </a:tc>
                <a:tc>
                  <a:txBody>
                    <a:bodyPr/>
                    <a:lstStyle/>
                    <a:p>
                      <a:pPr marL="0" marR="0">
                        <a:spcBef>
                          <a:spcPts val="0"/>
                        </a:spcBef>
                        <a:spcAft>
                          <a:spcPts val="0"/>
                        </a:spcAft>
                      </a:pPr>
                      <a:r>
                        <a:rPr lang="en-US" sz="1400">
                          <a:effectLst/>
                          <a:latin typeface="Calibri"/>
                          <a:ea typeface="Times New Roman"/>
                        </a:rPr>
                        <a:t>Many newer printers come with USB or Firewire connectors allowing for configurations that include scanners, external drives, or additional printers.</a:t>
                      </a:r>
                      <a:endParaRPr lang="en-US" sz="1400">
                        <a:effectLst/>
                        <a:latin typeface="Times New Roman"/>
                        <a:ea typeface="Times New Roman"/>
                      </a:endParaRPr>
                    </a:p>
                  </a:txBody>
                  <a:tcPr marL="9525" marR="9525" marT="9525" marB="9525" anchor="ctr"/>
                </a:tc>
              </a:tr>
              <a:tr h="370840">
                <a:tc>
                  <a:txBody>
                    <a:bodyPr/>
                    <a:lstStyle/>
                    <a:p>
                      <a:pPr marL="0" marR="0">
                        <a:spcBef>
                          <a:spcPts val="0"/>
                        </a:spcBef>
                        <a:spcAft>
                          <a:spcPts val="0"/>
                        </a:spcAft>
                      </a:pPr>
                      <a:r>
                        <a:rPr lang="en-US" sz="1400">
                          <a:effectLst/>
                          <a:latin typeface="Calibri"/>
                          <a:ea typeface="Times New Roman"/>
                        </a:rPr>
                        <a:t>Infrared/Wireless</a:t>
                      </a:r>
                      <a:endParaRPr lang="en-US" sz="1400">
                        <a:effectLst/>
                        <a:latin typeface="Times New Roman"/>
                        <a:ea typeface="Times New Roman"/>
                      </a:endParaRPr>
                    </a:p>
                  </a:txBody>
                  <a:tcPr marL="9525" marR="9525" marT="9525" marB="9525" anchor="ctr"/>
                </a:tc>
                <a:tc>
                  <a:txBody>
                    <a:bodyPr/>
                    <a:lstStyle/>
                    <a:p>
                      <a:pPr marL="0" marR="0">
                        <a:spcBef>
                          <a:spcPts val="0"/>
                        </a:spcBef>
                        <a:spcAft>
                          <a:spcPts val="0"/>
                        </a:spcAft>
                      </a:pPr>
                      <a:r>
                        <a:rPr lang="en-US" sz="1400">
                          <a:effectLst/>
                          <a:latin typeface="Calibri"/>
                          <a:ea typeface="Times New Roman"/>
                        </a:rPr>
                        <a:t>Many printers allow you to connect using a wireless connection that is especially useful with laptop computers.</a:t>
                      </a:r>
                      <a:endParaRPr lang="en-US" sz="1400">
                        <a:effectLst/>
                        <a:latin typeface="Times New Roman"/>
                        <a:ea typeface="Times New Roman"/>
                      </a:endParaRPr>
                    </a:p>
                  </a:txBody>
                  <a:tcPr marL="9525" marR="9525" marT="9525" marB="9525" anchor="ctr"/>
                </a:tc>
              </a:tr>
              <a:tr h="370840">
                <a:tc>
                  <a:txBody>
                    <a:bodyPr/>
                    <a:lstStyle/>
                    <a:p>
                      <a:pPr marL="0" marR="0">
                        <a:spcBef>
                          <a:spcPts val="0"/>
                        </a:spcBef>
                        <a:spcAft>
                          <a:spcPts val="0"/>
                        </a:spcAft>
                      </a:pPr>
                      <a:r>
                        <a:rPr lang="en-US" sz="1400">
                          <a:effectLst/>
                          <a:latin typeface="Calibri"/>
                          <a:ea typeface="Times New Roman"/>
                        </a:rPr>
                        <a:t>Network</a:t>
                      </a:r>
                      <a:endParaRPr lang="en-US" sz="1400">
                        <a:effectLst/>
                        <a:latin typeface="Times New Roman"/>
                        <a:ea typeface="Times New Roman"/>
                      </a:endParaRPr>
                    </a:p>
                  </a:txBody>
                  <a:tcPr marL="9525" marR="9525" marT="9525" marB="9525" anchor="ctr"/>
                </a:tc>
                <a:tc>
                  <a:txBody>
                    <a:bodyPr/>
                    <a:lstStyle/>
                    <a:p>
                      <a:pPr marL="0" marR="0">
                        <a:spcBef>
                          <a:spcPts val="0"/>
                        </a:spcBef>
                        <a:spcAft>
                          <a:spcPts val="0"/>
                        </a:spcAft>
                      </a:pPr>
                      <a:r>
                        <a:rPr lang="en-US" sz="1400" dirty="0">
                          <a:effectLst/>
                          <a:latin typeface="Calibri"/>
                          <a:ea typeface="Times New Roman"/>
                        </a:rPr>
                        <a:t>Some printers also have their own network interface card, which allows them to connect directly to a network. Network printers can also be connected to a computer that is connected to the network. Network printers are useful for allowing multiple people to share the same printer. This is a common way to connect printers used in a business environment.</a:t>
                      </a:r>
                      <a:endParaRPr lang="en-US" sz="1400" dirty="0">
                        <a:effectLst/>
                        <a:latin typeface="Times New Roman"/>
                        <a:ea typeface="Times New Roman"/>
                      </a:endParaRPr>
                    </a:p>
                  </a:txBody>
                  <a:tcPr marL="9525" marR="9525" marT="9525" marB="9525" anchor="ctr"/>
                </a:tc>
              </a:tr>
            </a:tbl>
          </a:graphicData>
        </a:graphic>
      </p:graphicFrame>
    </p:spTree>
    <p:extLst>
      <p:ext uri="{BB962C8B-B14F-4D97-AF65-F5344CB8AC3E}">
        <p14:creationId xmlns:p14="http://schemas.microsoft.com/office/powerpoint/2010/main" val="928634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Printer Configuration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92666561"/>
              </p:ext>
            </p:extLst>
          </p:nvPr>
        </p:nvGraphicFramePr>
        <p:xfrm>
          <a:off x="457200" y="1600200"/>
          <a:ext cx="8229600" cy="3256280"/>
        </p:xfrm>
        <a:graphic>
          <a:graphicData uri="http://schemas.openxmlformats.org/drawingml/2006/table">
            <a:tbl>
              <a:tblPr firstRow="1" bandRow="1">
                <a:tableStyleId>{5C22544A-7EE6-4342-B048-85BDC9FD1C3A}</a:tableStyleId>
              </a:tblPr>
              <a:tblGrid>
                <a:gridCol w="1371600"/>
                <a:gridCol w="6858000"/>
              </a:tblGrid>
              <a:tr h="370840">
                <a:tc>
                  <a:txBody>
                    <a:bodyPr/>
                    <a:lstStyle/>
                    <a:p>
                      <a:pPr marL="0" marR="0">
                        <a:spcBef>
                          <a:spcPts val="0"/>
                        </a:spcBef>
                        <a:spcAft>
                          <a:spcPts val="0"/>
                        </a:spcAft>
                      </a:pPr>
                      <a:r>
                        <a:rPr lang="en-US" sz="1600" b="1" dirty="0">
                          <a:effectLst/>
                          <a:latin typeface="Calibri"/>
                          <a:ea typeface="Times New Roman"/>
                        </a:rPr>
                        <a:t>Term</a:t>
                      </a:r>
                      <a:endParaRPr lang="en-US" sz="1600" dirty="0">
                        <a:effectLst/>
                        <a:latin typeface="Times New Roman"/>
                        <a:ea typeface="Times New Roman"/>
                      </a:endParaRPr>
                    </a:p>
                  </a:txBody>
                  <a:tcPr marL="9525" marR="9525" marT="9525" marB="9525" anchor="ctr"/>
                </a:tc>
                <a:tc>
                  <a:txBody>
                    <a:bodyPr/>
                    <a:lstStyle/>
                    <a:p>
                      <a:pPr marL="0" marR="0">
                        <a:spcBef>
                          <a:spcPts val="0"/>
                        </a:spcBef>
                        <a:spcAft>
                          <a:spcPts val="0"/>
                        </a:spcAft>
                      </a:pPr>
                      <a:r>
                        <a:rPr lang="en-US" sz="1600" b="1">
                          <a:effectLst/>
                          <a:latin typeface="Calibri"/>
                          <a:ea typeface="Times New Roman"/>
                        </a:rPr>
                        <a:t>Definition</a:t>
                      </a:r>
                      <a:endParaRPr lang="en-US" sz="1600">
                        <a:effectLst/>
                        <a:latin typeface="Times New Roman"/>
                        <a:ea typeface="Times New Roman"/>
                      </a:endParaRPr>
                    </a:p>
                  </a:txBody>
                  <a:tcPr marL="9525" marR="9525" marT="9525" marB="9525" anchor="ctr"/>
                </a:tc>
              </a:tr>
              <a:tr h="370840">
                <a:tc>
                  <a:txBody>
                    <a:bodyPr/>
                    <a:lstStyle/>
                    <a:p>
                      <a:pPr marL="0" marR="0">
                        <a:spcBef>
                          <a:spcPts val="0"/>
                        </a:spcBef>
                        <a:spcAft>
                          <a:spcPts val="0"/>
                        </a:spcAft>
                      </a:pPr>
                      <a:r>
                        <a:rPr lang="en-US" sz="1600">
                          <a:effectLst/>
                          <a:latin typeface="Calibri"/>
                          <a:ea typeface="Times New Roman"/>
                        </a:rPr>
                        <a:t>Print device</a:t>
                      </a:r>
                      <a:endParaRPr lang="en-US" sz="1600">
                        <a:effectLst/>
                        <a:latin typeface="Times New Roman"/>
                        <a:ea typeface="Times New Roman"/>
                      </a:endParaRPr>
                    </a:p>
                  </a:txBody>
                  <a:tcPr marL="9525" marR="9525" marT="9525" marB="9525" anchor="ctr"/>
                </a:tc>
                <a:tc>
                  <a:txBody>
                    <a:bodyPr/>
                    <a:lstStyle/>
                    <a:p>
                      <a:pPr marL="0" marR="0">
                        <a:spcBef>
                          <a:spcPts val="0"/>
                        </a:spcBef>
                        <a:spcAft>
                          <a:spcPts val="0"/>
                        </a:spcAft>
                      </a:pPr>
                      <a:r>
                        <a:rPr lang="en-US" sz="1600">
                          <a:effectLst/>
                          <a:latin typeface="Calibri"/>
                          <a:ea typeface="Times New Roman"/>
                        </a:rPr>
                        <a:t>The physical device connected to the print server where print output occurs.</a:t>
                      </a:r>
                      <a:endParaRPr lang="en-US" sz="1600">
                        <a:effectLst/>
                        <a:latin typeface="Times New Roman"/>
                        <a:ea typeface="Times New Roman"/>
                      </a:endParaRPr>
                    </a:p>
                  </a:txBody>
                  <a:tcPr marL="9525" marR="9525" marT="9525" marB="9525" anchor="ctr"/>
                </a:tc>
              </a:tr>
              <a:tr h="370840">
                <a:tc>
                  <a:txBody>
                    <a:bodyPr/>
                    <a:lstStyle/>
                    <a:p>
                      <a:pPr marL="0" marR="0">
                        <a:spcBef>
                          <a:spcPts val="0"/>
                        </a:spcBef>
                        <a:spcAft>
                          <a:spcPts val="0"/>
                        </a:spcAft>
                      </a:pPr>
                      <a:r>
                        <a:rPr lang="en-US" sz="1600" dirty="0">
                          <a:effectLst/>
                          <a:latin typeface="Calibri"/>
                          <a:ea typeface="Times New Roman"/>
                        </a:rPr>
                        <a:t>Print driver</a:t>
                      </a:r>
                      <a:endParaRPr lang="en-US" sz="1600" dirty="0">
                        <a:effectLst/>
                        <a:latin typeface="Times New Roman"/>
                        <a:ea typeface="Times New Roman"/>
                      </a:endParaRPr>
                    </a:p>
                  </a:txBody>
                  <a:tcPr marL="9525" marR="9525" marT="9525" marB="9525" anchor="ctr"/>
                </a:tc>
                <a:tc>
                  <a:txBody>
                    <a:bodyPr/>
                    <a:lstStyle/>
                    <a:p>
                      <a:pPr marL="0" marR="0">
                        <a:spcBef>
                          <a:spcPts val="0"/>
                        </a:spcBef>
                        <a:spcAft>
                          <a:spcPts val="0"/>
                        </a:spcAft>
                      </a:pPr>
                      <a:r>
                        <a:rPr lang="en-US" sz="1600">
                          <a:effectLst/>
                          <a:latin typeface="Calibri"/>
                          <a:ea typeface="Times New Roman"/>
                        </a:rPr>
                        <a:t>The software that allows the printer to communicate with the print device. Printer drivers translate data, manage graphics and allow management of the print job by displaying print and printer properties in the operating system.</a:t>
                      </a:r>
                      <a:endParaRPr lang="en-US" sz="1600">
                        <a:effectLst/>
                        <a:latin typeface="Times New Roman"/>
                        <a:ea typeface="Times New Roman"/>
                      </a:endParaRPr>
                    </a:p>
                  </a:txBody>
                  <a:tcPr marL="9525" marR="9525" marT="9525" marB="9525" anchor="ctr"/>
                </a:tc>
              </a:tr>
              <a:tr h="370840">
                <a:tc>
                  <a:txBody>
                    <a:bodyPr/>
                    <a:lstStyle/>
                    <a:p>
                      <a:pPr marL="0" marR="0">
                        <a:spcBef>
                          <a:spcPts val="0"/>
                        </a:spcBef>
                        <a:spcAft>
                          <a:spcPts val="0"/>
                        </a:spcAft>
                      </a:pPr>
                      <a:r>
                        <a:rPr lang="en-US" sz="1600">
                          <a:effectLst/>
                          <a:latin typeface="Calibri"/>
                          <a:ea typeface="Times New Roman"/>
                        </a:rPr>
                        <a:t>Printer</a:t>
                      </a:r>
                      <a:endParaRPr lang="en-US" sz="1600">
                        <a:effectLst/>
                        <a:latin typeface="Times New Roman"/>
                        <a:ea typeface="Times New Roman"/>
                      </a:endParaRPr>
                    </a:p>
                  </a:txBody>
                  <a:tcPr marL="9525" marR="9525" marT="9525" marB="9525" anchor="ctr"/>
                </a:tc>
                <a:tc>
                  <a:txBody>
                    <a:bodyPr/>
                    <a:lstStyle/>
                    <a:p>
                      <a:pPr marL="0" marR="0">
                        <a:spcBef>
                          <a:spcPts val="0"/>
                        </a:spcBef>
                        <a:spcAft>
                          <a:spcPts val="0"/>
                        </a:spcAft>
                      </a:pPr>
                      <a:r>
                        <a:rPr lang="en-US" sz="1600">
                          <a:effectLst/>
                          <a:latin typeface="Calibri"/>
                          <a:ea typeface="Times New Roman"/>
                        </a:rPr>
                        <a:t>A virtual device (logical software entity) inside the print server that can be configured to send output to a printing device. The printer is made up of the print driver, the printing device, and the spooler.</a:t>
                      </a:r>
                      <a:endParaRPr lang="en-US" sz="1600">
                        <a:effectLst/>
                        <a:latin typeface="Times New Roman"/>
                        <a:ea typeface="Times New Roman"/>
                      </a:endParaRPr>
                    </a:p>
                  </a:txBody>
                  <a:tcPr marL="9525" marR="9525" marT="9525" marB="9525" anchor="ctr"/>
                </a:tc>
              </a:tr>
              <a:tr h="370840">
                <a:tc>
                  <a:txBody>
                    <a:bodyPr/>
                    <a:lstStyle/>
                    <a:p>
                      <a:pPr marL="0" marR="0">
                        <a:spcBef>
                          <a:spcPts val="0"/>
                        </a:spcBef>
                        <a:spcAft>
                          <a:spcPts val="0"/>
                        </a:spcAft>
                      </a:pPr>
                      <a:r>
                        <a:rPr lang="en-US" sz="1600">
                          <a:effectLst/>
                          <a:latin typeface="Calibri"/>
                          <a:ea typeface="Times New Roman"/>
                        </a:rPr>
                        <a:t>Print queue</a:t>
                      </a:r>
                      <a:endParaRPr lang="en-US" sz="1600">
                        <a:effectLst/>
                        <a:latin typeface="Times New Roman"/>
                        <a:ea typeface="Times New Roman"/>
                      </a:endParaRPr>
                    </a:p>
                  </a:txBody>
                  <a:tcPr marL="9525" marR="9525" marT="9525" marB="9525" anchor="ctr"/>
                </a:tc>
                <a:tc>
                  <a:txBody>
                    <a:bodyPr/>
                    <a:lstStyle/>
                    <a:p>
                      <a:pPr marL="0" marR="0">
                        <a:spcBef>
                          <a:spcPts val="0"/>
                        </a:spcBef>
                        <a:spcAft>
                          <a:spcPts val="0"/>
                        </a:spcAft>
                      </a:pPr>
                      <a:r>
                        <a:rPr lang="en-US" sz="1600">
                          <a:effectLst/>
                          <a:latin typeface="Calibri"/>
                          <a:ea typeface="Times New Roman"/>
                        </a:rPr>
                        <a:t>The portion of the hard drive where print jobs are stored before going to the print device.</a:t>
                      </a:r>
                      <a:endParaRPr lang="en-US" sz="1600">
                        <a:effectLst/>
                        <a:latin typeface="Times New Roman"/>
                        <a:ea typeface="Times New Roman"/>
                      </a:endParaRPr>
                    </a:p>
                  </a:txBody>
                  <a:tcPr marL="9525" marR="9525" marT="9525" marB="9525" anchor="ctr"/>
                </a:tc>
              </a:tr>
              <a:tr h="370840">
                <a:tc>
                  <a:txBody>
                    <a:bodyPr/>
                    <a:lstStyle/>
                    <a:p>
                      <a:pPr marL="0" marR="0">
                        <a:spcBef>
                          <a:spcPts val="0"/>
                        </a:spcBef>
                        <a:spcAft>
                          <a:spcPts val="0"/>
                        </a:spcAft>
                      </a:pPr>
                      <a:r>
                        <a:rPr lang="en-US" sz="1600">
                          <a:effectLst/>
                          <a:latin typeface="Calibri"/>
                          <a:ea typeface="Times New Roman"/>
                        </a:rPr>
                        <a:t>Printer port</a:t>
                      </a:r>
                      <a:endParaRPr lang="en-US" sz="1600">
                        <a:effectLst/>
                        <a:latin typeface="Times New Roman"/>
                        <a:ea typeface="Times New Roman"/>
                      </a:endParaRPr>
                    </a:p>
                  </a:txBody>
                  <a:tcPr marL="9525" marR="9525" marT="9525" marB="9525" anchor="ctr"/>
                </a:tc>
                <a:tc>
                  <a:txBody>
                    <a:bodyPr/>
                    <a:lstStyle/>
                    <a:p>
                      <a:pPr marL="0" marR="0">
                        <a:spcBef>
                          <a:spcPts val="0"/>
                        </a:spcBef>
                        <a:spcAft>
                          <a:spcPts val="0"/>
                        </a:spcAft>
                      </a:pPr>
                      <a:r>
                        <a:rPr lang="en-US" sz="1600" dirty="0">
                          <a:effectLst/>
                          <a:latin typeface="Calibri"/>
                          <a:ea typeface="Times New Roman"/>
                        </a:rPr>
                        <a:t>The means by which a print device connects to a print server. You should look at your printer configuration to see which mode your printer requires.</a:t>
                      </a:r>
                      <a:endParaRPr lang="en-US" sz="1600" dirty="0">
                        <a:effectLst/>
                        <a:latin typeface="Times New Roman"/>
                        <a:ea typeface="Times New Roman"/>
                      </a:endParaRPr>
                    </a:p>
                  </a:txBody>
                  <a:tcPr marL="9525" marR="9525" marT="9525" marB="9525" anchor="ctr"/>
                </a:tc>
              </a:tr>
            </a:tbl>
          </a:graphicData>
        </a:graphic>
      </p:graphicFrame>
    </p:spTree>
    <p:extLst>
      <p:ext uri="{BB962C8B-B14F-4D97-AF65-F5344CB8AC3E}">
        <p14:creationId xmlns:p14="http://schemas.microsoft.com/office/powerpoint/2010/main" val="52834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Printer Configuration</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To configure a printer, you would:</a:t>
            </a:r>
          </a:p>
          <a:p>
            <a:r>
              <a:rPr lang="en-US" dirty="0"/>
              <a:t>Connect the print device to an available port.</a:t>
            </a:r>
          </a:p>
          <a:p>
            <a:r>
              <a:rPr lang="en-US" dirty="0"/>
              <a:t>Create a printer object. For Plug and Play printers connected to a USB port, the printer might be configured automatically.</a:t>
            </a:r>
          </a:p>
          <a:p>
            <a:r>
              <a:rPr lang="en-US" dirty="0"/>
              <a:t>Edit the printer object to configure device-specific settings such as color profiles, paper trays, or features such as stapling or double-sided printing.</a:t>
            </a:r>
          </a:p>
          <a:p>
            <a:r>
              <a:rPr lang="en-US" dirty="0"/>
              <a:t>Verify that the printer works by sending a test print.</a:t>
            </a:r>
          </a:p>
          <a:p>
            <a:r>
              <a:rPr lang="en-US" dirty="0"/>
              <a:t>Ensure that the customer or user knows how to use the printer and any additional features.</a:t>
            </a:r>
          </a:p>
          <a:p>
            <a:r>
              <a:rPr lang="en-US" dirty="0"/>
              <a:t>If you have more than one printer configured on your computer, the default printer is the printer that will automatically be selected.</a:t>
            </a:r>
          </a:p>
          <a:p>
            <a:pPr marL="0" indent="0">
              <a:buNone/>
            </a:pPr>
            <a:endParaRPr lang="en-US" dirty="0"/>
          </a:p>
        </p:txBody>
      </p:sp>
    </p:spTree>
    <p:extLst>
      <p:ext uri="{BB962C8B-B14F-4D97-AF65-F5344CB8AC3E}">
        <p14:creationId xmlns:p14="http://schemas.microsoft.com/office/powerpoint/2010/main" val="1576197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Printing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23006856"/>
              </p:ext>
            </p:extLst>
          </p:nvPr>
        </p:nvGraphicFramePr>
        <p:xfrm>
          <a:off x="457200" y="1600200"/>
          <a:ext cx="8229600" cy="4268470"/>
        </p:xfrm>
        <a:graphic>
          <a:graphicData uri="http://schemas.openxmlformats.org/drawingml/2006/table">
            <a:tbl>
              <a:tblPr firstRow="1" bandRow="1">
                <a:tableStyleId>{5C22544A-7EE6-4342-B048-85BDC9FD1C3A}</a:tableStyleId>
              </a:tblPr>
              <a:tblGrid>
                <a:gridCol w="1524000"/>
                <a:gridCol w="6705600"/>
              </a:tblGrid>
              <a:tr h="370840">
                <a:tc>
                  <a:txBody>
                    <a:bodyPr/>
                    <a:lstStyle/>
                    <a:p>
                      <a:pPr marL="0" marR="0">
                        <a:spcBef>
                          <a:spcPts val="0"/>
                        </a:spcBef>
                        <a:spcAft>
                          <a:spcPts val="0"/>
                        </a:spcAft>
                      </a:pPr>
                      <a:r>
                        <a:rPr lang="en-US" sz="1200" b="1" dirty="0">
                          <a:effectLst/>
                          <a:latin typeface="Calibri"/>
                          <a:ea typeface="Times New Roman"/>
                        </a:rPr>
                        <a:t>Consideration</a:t>
                      </a:r>
                      <a:endParaRPr lang="en-US" sz="1200" dirty="0">
                        <a:effectLst/>
                        <a:latin typeface="Times New Roman"/>
                        <a:ea typeface="Times New Roman"/>
                      </a:endParaRPr>
                    </a:p>
                  </a:txBody>
                  <a:tcPr marL="9525" marR="9525" marT="9525" marB="9525" anchor="ctr"/>
                </a:tc>
                <a:tc>
                  <a:txBody>
                    <a:bodyPr/>
                    <a:lstStyle/>
                    <a:p>
                      <a:pPr marL="0" marR="0">
                        <a:spcBef>
                          <a:spcPts val="0"/>
                        </a:spcBef>
                        <a:spcAft>
                          <a:spcPts val="0"/>
                        </a:spcAft>
                      </a:pPr>
                      <a:r>
                        <a:rPr lang="en-US" sz="1200" b="1">
                          <a:effectLst/>
                          <a:latin typeface="Calibri"/>
                          <a:ea typeface="Times New Roman"/>
                        </a:rPr>
                        <a:t>Description</a:t>
                      </a:r>
                      <a:endParaRPr lang="en-US" sz="1200">
                        <a:effectLst/>
                        <a:latin typeface="Times New Roman"/>
                        <a:ea typeface="Times New Roman"/>
                      </a:endParaRPr>
                    </a:p>
                  </a:txBody>
                  <a:tcPr marL="9525" marR="9525" marT="9525" marB="9525" anchor="ctr"/>
                </a:tc>
              </a:tr>
              <a:tr h="370840">
                <a:tc>
                  <a:txBody>
                    <a:bodyPr/>
                    <a:lstStyle/>
                    <a:p>
                      <a:pPr marL="0" marR="0">
                        <a:spcBef>
                          <a:spcPts val="0"/>
                        </a:spcBef>
                        <a:spcAft>
                          <a:spcPts val="0"/>
                        </a:spcAft>
                      </a:pPr>
                      <a:r>
                        <a:rPr lang="en-US" sz="1400">
                          <a:effectLst/>
                          <a:latin typeface="Calibri"/>
                          <a:ea typeface="Times New Roman"/>
                        </a:rPr>
                        <a:t>Connect the printer to the network</a:t>
                      </a:r>
                      <a:endParaRPr lang="en-US" sz="1400">
                        <a:effectLst/>
                        <a:latin typeface="Times New Roman"/>
                        <a:ea typeface="Times New Roman"/>
                      </a:endParaRPr>
                    </a:p>
                  </a:txBody>
                  <a:tcPr marL="9525" marR="9525" marT="9525" marB="9525" anchor="ctr"/>
                </a:tc>
                <a:tc>
                  <a:txBody>
                    <a:bodyPr/>
                    <a:lstStyle/>
                    <a:p>
                      <a:pPr marL="0" marR="0">
                        <a:spcBef>
                          <a:spcPts val="0"/>
                        </a:spcBef>
                        <a:spcAft>
                          <a:spcPts val="0"/>
                        </a:spcAft>
                      </a:pPr>
                      <a:r>
                        <a:rPr lang="en-US" sz="1400" dirty="0">
                          <a:effectLst/>
                          <a:latin typeface="Calibri"/>
                          <a:ea typeface="Times New Roman"/>
                        </a:rPr>
                        <a:t>The printer must have a connection to the network (either wired or wireless). </a:t>
                      </a:r>
                      <a:endParaRPr lang="en-US" sz="1400" dirty="0">
                        <a:effectLst/>
                        <a:latin typeface="Times New Roman"/>
                        <a:ea typeface="Times New Roman"/>
                      </a:endParaRPr>
                    </a:p>
                    <a:p>
                      <a:pPr marL="342900" marR="0" lvl="0" indent="-342900">
                        <a:spcBef>
                          <a:spcPts val="0"/>
                        </a:spcBef>
                        <a:spcAft>
                          <a:spcPts val="0"/>
                        </a:spcAft>
                        <a:buFont typeface="Symbol"/>
                        <a:buChar char=""/>
                      </a:pPr>
                      <a:r>
                        <a:rPr lang="en-US" sz="1400" dirty="0">
                          <a:effectLst/>
                          <a:latin typeface="Calibri"/>
                          <a:ea typeface="Times New Roman"/>
                        </a:rPr>
                        <a:t>Install a network interface card in the printer.</a:t>
                      </a:r>
                      <a:endParaRPr lang="en-US" sz="1400" dirty="0">
                        <a:effectLst/>
                        <a:latin typeface="Times New Roman"/>
                        <a:ea typeface="Times New Roman"/>
                      </a:endParaRPr>
                    </a:p>
                    <a:p>
                      <a:pPr marL="342900" marR="0" lvl="0" indent="-342900">
                        <a:spcBef>
                          <a:spcPts val="0"/>
                        </a:spcBef>
                        <a:spcAft>
                          <a:spcPts val="0"/>
                        </a:spcAft>
                        <a:buFont typeface="Symbol"/>
                        <a:buChar char=""/>
                      </a:pPr>
                      <a:r>
                        <a:rPr lang="en-US" sz="1400" dirty="0">
                          <a:effectLst/>
                          <a:latin typeface="Calibri"/>
                          <a:ea typeface="Times New Roman"/>
                        </a:rPr>
                        <a:t>Connect the printer to a workstation or server that is connected to the network. The printer is </a:t>
                      </a:r>
                      <a:r>
                        <a:rPr lang="en-US" sz="1400" i="1" dirty="0">
                          <a:effectLst/>
                          <a:latin typeface="Calibri"/>
                          <a:ea typeface="Times New Roman"/>
                        </a:rPr>
                        <a:t>shared</a:t>
                      </a:r>
                      <a:r>
                        <a:rPr lang="en-US" sz="1400" dirty="0">
                          <a:effectLst/>
                          <a:latin typeface="Calibri"/>
                          <a:ea typeface="Times New Roman"/>
                        </a:rPr>
                        <a:t> to make it available to other computers.</a:t>
                      </a:r>
                      <a:endParaRPr lang="en-US" sz="1400" dirty="0">
                        <a:effectLst/>
                        <a:latin typeface="Times New Roman"/>
                        <a:ea typeface="Times New Roman"/>
                      </a:endParaRPr>
                    </a:p>
                    <a:p>
                      <a:pPr marL="342900" marR="0" lvl="0" indent="-342900">
                        <a:spcBef>
                          <a:spcPts val="0"/>
                        </a:spcBef>
                        <a:spcAft>
                          <a:spcPts val="0"/>
                        </a:spcAft>
                        <a:buFont typeface="Symbol"/>
                        <a:buChar char=""/>
                      </a:pPr>
                      <a:r>
                        <a:rPr lang="en-US" sz="1400" dirty="0">
                          <a:effectLst/>
                          <a:latin typeface="Calibri"/>
                          <a:ea typeface="Times New Roman"/>
                        </a:rPr>
                        <a:t>Connect the printer to a special print server that has a network connection.</a:t>
                      </a:r>
                      <a:endParaRPr lang="en-US" sz="1400" dirty="0">
                        <a:effectLst/>
                        <a:latin typeface="Times New Roman"/>
                        <a:ea typeface="Times New Roman"/>
                      </a:endParaRPr>
                    </a:p>
                    <a:p>
                      <a:pPr marL="342900" marR="0" lvl="0" indent="-342900">
                        <a:spcBef>
                          <a:spcPts val="0"/>
                        </a:spcBef>
                        <a:spcAft>
                          <a:spcPts val="0"/>
                        </a:spcAft>
                        <a:buFont typeface="Symbol"/>
                        <a:buChar char=""/>
                      </a:pPr>
                      <a:r>
                        <a:rPr lang="en-US" sz="1400" dirty="0">
                          <a:effectLst/>
                          <a:latin typeface="Calibri"/>
                          <a:ea typeface="Times New Roman"/>
                        </a:rPr>
                        <a:t>If the printer itself does not have a network connection, you use the parallel or USB port to connect the printer to another device.</a:t>
                      </a:r>
                      <a:endParaRPr lang="en-US" sz="1400" dirty="0">
                        <a:effectLst/>
                        <a:latin typeface="Times New Roman"/>
                        <a:ea typeface="Times New Roman"/>
                      </a:endParaRPr>
                    </a:p>
                  </a:txBody>
                  <a:tcPr marL="9525" marR="9525" marT="9525" marB="9525" anchor="ctr"/>
                </a:tc>
              </a:tr>
              <a:tr h="370840">
                <a:tc>
                  <a:txBody>
                    <a:bodyPr/>
                    <a:lstStyle/>
                    <a:p>
                      <a:pPr marL="0" marR="0">
                        <a:spcBef>
                          <a:spcPts val="0"/>
                        </a:spcBef>
                        <a:spcAft>
                          <a:spcPts val="0"/>
                        </a:spcAft>
                      </a:pPr>
                      <a:r>
                        <a:rPr lang="en-US" sz="1400" dirty="0">
                          <a:effectLst/>
                          <a:latin typeface="Calibri"/>
                          <a:ea typeface="Times New Roman"/>
                        </a:rPr>
                        <a:t>Use a print server</a:t>
                      </a:r>
                      <a:endParaRPr lang="en-US" sz="1400" dirty="0">
                        <a:effectLst/>
                        <a:latin typeface="Times New Roman"/>
                        <a:ea typeface="Times New Roman"/>
                      </a:endParaRPr>
                    </a:p>
                  </a:txBody>
                  <a:tcPr marL="9525" marR="9525" marT="9525" marB="9525" anchor="ctr"/>
                </a:tc>
                <a:tc>
                  <a:txBody>
                    <a:bodyPr/>
                    <a:lstStyle/>
                    <a:p>
                      <a:pPr marL="0" marR="0">
                        <a:spcBef>
                          <a:spcPts val="0"/>
                        </a:spcBef>
                        <a:spcAft>
                          <a:spcPts val="0"/>
                        </a:spcAft>
                      </a:pPr>
                      <a:r>
                        <a:rPr lang="en-US" sz="1400" dirty="0">
                          <a:effectLst/>
                          <a:latin typeface="Calibri"/>
                          <a:ea typeface="Times New Roman"/>
                        </a:rPr>
                        <a:t>The print server manages the flow of documents sent to the printer. </a:t>
                      </a:r>
                      <a:endParaRPr lang="en-US" sz="1400" dirty="0">
                        <a:effectLst/>
                        <a:latin typeface="Times New Roman"/>
                        <a:ea typeface="Times New Roman"/>
                      </a:endParaRPr>
                    </a:p>
                    <a:p>
                      <a:pPr marL="342900" marR="0" lvl="0" indent="-342900">
                        <a:spcBef>
                          <a:spcPts val="0"/>
                        </a:spcBef>
                        <a:spcAft>
                          <a:spcPts val="0"/>
                        </a:spcAft>
                        <a:buFont typeface="Symbol"/>
                        <a:buChar char=""/>
                      </a:pPr>
                      <a:r>
                        <a:rPr lang="en-US" sz="1400" dirty="0">
                          <a:effectLst/>
                          <a:latin typeface="Calibri"/>
                          <a:ea typeface="Times New Roman"/>
                        </a:rPr>
                        <a:t>An</a:t>
                      </a:r>
                      <a:r>
                        <a:rPr lang="en-US" sz="1400" i="1" dirty="0">
                          <a:effectLst/>
                          <a:latin typeface="Calibri"/>
                          <a:ea typeface="Times New Roman"/>
                        </a:rPr>
                        <a:t> internal </a:t>
                      </a:r>
                      <a:r>
                        <a:rPr lang="en-US" sz="1400" dirty="0">
                          <a:effectLst/>
                          <a:latin typeface="Calibri"/>
                          <a:ea typeface="Times New Roman"/>
                        </a:rPr>
                        <a:t>print server is inside the printer itself. You use special management software to connect to the print server and manage print jobs.</a:t>
                      </a:r>
                      <a:endParaRPr lang="en-US" sz="1400" dirty="0">
                        <a:effectLst/>
                        <a:latin typeface="Times New Roman"/>
                        <a:ea typeface="Times New Roman"/>
                      </a:endParaRPr>
                    </a:p>
                    <a:p>
                      <a:pPr marL="342900" marR="0" lvl="0" indent="-342900">
                        <a:spcBef>
                          <a:spcPts val="0"/>
                        </a:spcBef>
                        <a:spcAft>
                          <a:spcPts val="0"/>
                        </a:spcAft>
                        <a:buFont typeface="Symbol"/>
                        <a:buChar char=""/>
                      </a:pPr>
                      <a:r>
                        <a:rPr lang="en-US" sz="1400" dirty="0">
                          <a:effectLst/>
                          <a:latin typeface="Calibri"/>
                          <a:ea typeface="Times New Roman"/>
                        </a:rPr>
                        <a:t>You can configure a server to perform print server functions. The computer can fill other roles on the network in addition to being the print server. Most operating systems include print server software.</a:t>
                      </a:r>
                      <a:endParaRPr lang="en-US" sz="1400" dirty="0">
                        <a:effectLst/>
                        <a:latin typeface="Times New Roman"/>
                        <a:ea typeface="Times New Roman"/>
                      </a:endParaRPr>
                    </a:p>
                    <a:p>
                      <a:pPr marL="342900" marR="0" lvl="0" indent="-342900">
                        <a:spcBef>
                          <a:spcPts val="0"/>
                        </a:spcBef>
                        <a:spcAft>
                          <a:spcPts val="0"/>
                        </a:spcAft>
                        <a:buFont typeface="Symbol"/>
                        <a:buChar char=""/>
                      </a:pPr>
                      <a:r>
                        <a:rPr lang="en-US" sz="1400" dirty="0">
                          <a:effectLst/>
                          <a:latin typeface="Calibri"/>
                          <a:ea typeface="Times New Roman"/>
                        </a:rPr>
                        <a:t>You can purchase an external print server. This device is only used as a print server, although many print servers can manage multiple printers.</a:t>
                      </a:r>
                      <a:endParaRPr lang="en-US" sz="1400" dirty="0">
                        <a:effectLst/>
                        <a:latin typeface="Times New Roman"/>
                        <a:ea typeface="Times New Roman"/>
                      </a:endParaRPr>
                    </a:p>
                  </a:txBody>
                  <a:tcPr marL="9525" marR="9525" marT="9525" marB="9525" anchor="ctr"/>
                </a:tc>
              </a:tr>
              <a:tr h="370840">
                <a:tc>
                  <a:txBody>
                    <a:bodyPr/>
                    <a:lstStyle/>
                    <a:p>
                      <a:pPr marL="0" marR="0">
                        <a:spcBef>
                          <a:spcPts val="0"/>
                        </a:spcBef>
                        <a:spcAft>
                          <a:spcPts val="0"/>
                        </a:spcAft>
                      </a:pPr>
                      <a:r>
                        <a:rPr lang="en-US" sz="1400">
                          <a:effectLst/>
                          <a:latin typeface="Calibri"/>
                          <a:ea typeface="Times New Roman"/>
                        </a:rPr>
                        <a:t>Install the printer drivers</a:t>
                      </a:r>
                      <a:endParaRPr lang="en-US" sz="1400">
                        <a:effectLst/>
                        <a:latin typeface="Times New Roman"/>
                        <a:ea typeface="Times New Roman"/>
                      </a:endParaRPr>
                    </a:p>
                  </a:txBody>
                  <a:tcPr marL="9525" marR="9525" marT="9525" marB="9525" anchor="ctr"/>
                </a:tc>
                <a:tc>
                  <a:txBody>
                    <a:bodyPr/>
                    <a:lstStyle/>
                    <a:p>
                      <a:pPr marL="0" marR="0">
                        <a:spcBef>
                          <a:spcPts val="0"/>
                        </a:spcBef>
                        <a:spcAft>
                          <a:spcPts val="0"/>
                        </a:spcAft>
                      </a:pPr>
                      <a:r>
                        <a:rPr lang="en-US" sz="1400" dirty="0">
                          <a:effectLst/>
                          <a:latin typeface="Calibri"/>
                          <a:ea typeface="Times New Roman"/>
                        </a:rPr>
                        <a:t>Each network host that wants to use the printer must have the corresponding printer driver installed. When you share a printer in Windows, the current printer driver is automatically delivered to clients that connect to the shared printer.</a:t>
                      </a:r>
                      <a:endParaRPr lang="en-US" sz="1400" dirty="0">
                        <a:effectLst/>
                        <a:latin typeface="Times New Roman"/>
                        <a:ea typeface="Times New Roman"/>
                      </a:endParaRPr>
                    </a:p>
                  </a:txBody>
                  <a:tcPr marL="9525" marR="9525" marT="9525" marB="9525" anchor="ctr"/>
                </a:tc>
              </a:tr>
            </a:tbl>
          </a:graphicData>
        </a:graphic>
      </p:graphicFrame>
    </p:spTree>
    <p:extLst>
      <p:ext uri="{BB962C8B-B14F-4D97-AF65-F5344CB8AC3E}">
        <p14:creationId xmlns:p14="http://schemas.microsoft.com/office/powerpoint/2010/main" val="3166159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Troubleshooting Printing</a:t>
            </a:r>
          </a:p>
        </p:txBody>
      </p:sp>
      <p:sp>
        <p:nvSpPr>
          <p:cNvPr id="3" name="Content Placeholder 2"/>
          <p:cNvSpPr>
            <a:spLocks noGrp="1"/>
          </p:cNvSpPr>
          <p:nvPr>
            <p:ph idx="1"/>
          </p:nvPr>
        </p:nvSpPr>
        <p:spPr/>
        <p:txBody>
          <a:bodyPr>
            <a:normAutofit fontScale="55000" lnSpcReduction="20000"/>
          </a:bodyPr>
          <a:lstStyle/>
          <a:p>
            <a:pPr marL="0" indent="0">
              <a:buNone/>
            </a:pPr>
            <a:r>
              <a:rPr lang="en-US" sz="2900" dirty="0"/>
              <a:t>It is always best to check the most basic printing functions first before trying to diagnose more technical issues. If a printer does not print, try the following troubleshooting techniques:</a:t>
            </a:r>
          </a:p>
          <a:p>
            <a:pPr lvl="0"/>
            <a:r>
              <a:rPr lang="en-US" sz="2900" dirty="0"/>
              <a:t>Check to make sure that the printer is turned on and is online.</a:t>
            </a:r>
          </a:p>
          <a:p>
            <a:pPr lvl="0"/>
            <a:r>
              <a:rPr lang="en-US" sz="2900" dirty="0"/>
              <a:t>Verify that the cable is connected on both ends and that it is the correct cable for that printer.</a:t>
            </a:r>
          </a:p>
          <a:p>
            <a:pPr lvl="0"/>
            <a:r>
              <a:rPr lang="en-US" sz="2900" dirty="0"/>
              <a:t>Ensure that there is paper in the feed tray and that the tray, feed, and rollers are all in their correct positions. Verify that the correct paper tray was selected when sending the print job.</a:t>
            </a:r>
          </a:p>
          <a:p>
            <a:pPr lvl="0"/>
            <a:r>
              <a:rPr lang="en-US" sz="2900" dirty="0"/>
              <a:t>Look for a paper jam. If a jam is found, clear it and then check any feed and roller mechanisms nearby and confirm that they are clean and operating correctly.</a:t>
            </a:r>
          </a:p>
          <a:p>
            <a:pPr lvl="0"/>
            <a:r>
              <a:rPr lang="en-US" sz="2900" dirty="0"/>
              <a:t>Check the ink and toner levels.</a:t>
            </a:r>
          </a:p>
          <a:p>
            <a:pPr lvl="0"/>
            <a:r>
              <a:rPr lang="en-US" sz="2900" dirty="0"/>
              <a:t>Perform a test print from the printer.</a:t>
            </a:r>
          </a:p>
          <a:p>
            <a:pPr lvl="1"/>
            <a:r>
              <a:rPr lang="en-US" sz="2900" dirty="0"/>
              <a:t>If successful, the problem is with the workstation or the connection.</a:t>
            </a:r>
          </a:p>
          <a:p>
            <a:pPr lvl="1"/>
            <a:r>
              <a:rPr lang="en-US" sz="2900" dirty="0"/>
              <a:t>If unsuccessful, the problem is with the printer itself.</a:t>
            </a:r>
          </a:p>
          <a:p>
            <a:pPr lvl="0"/>
            <a:r>
              <a:rPr lang="en-US" sz="2900" dirty="0"/>
              <a:t>Make sure that the printer is not paused.</a:t>
            </a:r>
          </a:p>
          <a:p>
            <a:pPr lvl="0"/>
            <a:r>
              <a:rPr lang="en-US" sz="2900" dirty="0"/>
              <a:t>Verify that the Print Spooler service is started.</a:t>
            </a:r>
          </a:p>
          <a:p>
            <a:pPr lvl="0"/>
            <a:r>
              <a:rPr lang="en-US" sz="2900" dirty="0"/>
              <a:t>Check the print queue. Sometimes a large document might be first in the queue and is stalled or otherwise preventing other documents from printing. Move the document down in the queue, or if necessary delete the document from the queue.</a:t>
            </a:r>
          </a:p>
          <a:p>
            <a:endParaRPr lang="en-US" dirty="0"/>
          </a:p>
        </p:txBody>
      </p:sp>
    </p:spTree>
    <p:extLst>
      <p:ext uri="{BB962C8B-B14F-4D97-AF65-F5344CB8AC3E}">
        <p14:creationId xmlns:p14="http://schemas.microsoft.com/office/powerpoint/2010/main" val="1125351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Troubleshooting Printing</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It is important to make sure that the following driver issues are addressed when troubleshooting printers:</a:t>
            </a:r>
          </a:p>
          <a:p>
            <a:pPr lvl="0"/>
            <a:r>
              <a:rPr lang="en-US" dirty="0"/>
              <a:t>Verify that the latest version of the driver for the specific make and model of the printer has been installed. If the incorrect driver is installed, this can lead to post-script text, garbled text, and other irregular activity.</a:t>
            </a:r>
          </a:p>
          <a:p>
            <a:pPr lvl="0"/>
            <a:r>
              <a:rPr lang="en-US" dirty="0"/>
              <a:t>Incorrectly configured network printing often leads to end users installing the wrong driver on their machine. Make sure to configure your network so that end users don't have to install the driver on their machine, especially without supervision.</a:t>
            </a:r>
          </a:p>
          <a:p>
            <a:pPr lvl="0"/>
            <a:r>
              <a:rPr lang="en-US" dirty="0"/>
              <a:t>On occasion, driver files may become corrupted. If this is the case, you should reinstall the latest version of the driver from the manufacturer's website.</a:t>
            </a:r>
          </a:p>
          <a:p>
            <a:endParaRPr lang="en-US" dirty="0"/>
          </a:p>
        </p:txBody>
      </p:sp>
    </p:spTree>
    <p:extLst>
      <p:ext uri="{BB962C8B-B14F-4D97-AF65-F5344CB8AC3E}">
        <p14:creationId xmlns:p14="http://schemas.microsoft.com/office/powerpoint/2010/main" val="1627779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Troubleshooting Printing</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sz="2900" dirty="0"/>
              <a:t>If the printer prints, but the printout quality is poor, check the following:</a:t>
            </a:r>
          </a:p>
          <a:p>
            <a:pPr lvl="0"/>
            <a:r>
              <a:rPr lang="en-US" sz="2900" dirty="0"/>
              <a:t>Check ribbon, ink, and toner levels.</a:t>
            </a:r>
          </a:p>
          <a:p>
            <a:pPr lvl="1"/>
            <a:r>
              <a:rPr lang="en-US" sz="2900" dirty="0"/>
              <a:t>For dot matrix printers, printer images become faint when the ribbon needs to be replaced. Most dot matrix print ribbons turn in a continuous loop, causing the ribbon to be used multiple times. Also, ensure that there is not too much gap between the printer head and the paper.</a:t>
            </a:r>
          </a:p>
          <a:p>
            <a:pPr lvl="1"/>
            <a:r>
              <a:rPr lang="en-US" sz="2900" dirty="0"/>
              <a:t>For inkjet printers, if letters have missing lines, use the printer's automatic cleaning feature. If this doesn't work, replace the printer cartridge. For missing or incorrect colors, verify ink levels. If the problem persists, you should download and install the latest printer driver, then use the Properties tab of the printer driver to adjust the driver's color settings. Many times, installing the latest driver alone will fix color issues. If not, then you can manually adjust the color settings until they match the original.</a:t>
            </a:r>
          </a:p>
          <a:p>
            <a:pPr lvl="1"/>
            <a:r>
              <a:rPr lang="en-US" sz="2900" dirty="0"/>
              <a:t>For laser printers with missing lines, try shaking the toner cartridge to distribute the toner evenly. If lines are still missing, or if extra characters appear, you might need to have the printer cleaned or some internal components replaced.</a:t>
            </a:r>
          </a:p>
          <a:p>
            <a:pPr lvl="0"/>
            <a:r>
              <a:rPr lang="en-US" sz="2900" dirty="0"/>
              <a:t>For newer laser and inkjet printers, calibrate the printer (perform a self test). Often the printer uses the self test to check the printed image and make minor adjustments automatically. Calibration fixes blurry text or incorrect colors.</a:t>
            </a:r>
          </a:p>
          <a:p>
            <a:pPr lvl="0"/>
            <a:r>
              <a:rPr lang="en-US" sz="2900" dirty="0"/>
              <a:t>If the text appears garbled, make sure the proper printer driver is used. If necessary, upgrade to the latest version or reinstall the driver.</a:t>
            </a:r>
          </a:p>
          <a:p>
            <a:pPr lvl="0"/>
            <a:r>
              <a:rPr lang="en-US" sz="2900" dirty="0"/>
              <a:t>If the page only prints part way through (and the rest of the page is blank), you might need to upgrade the memory on the printer or check the print server settings.</a:t>
            </a:r>
          </a:p>
          <a:p>
            <a:pPr lvl="0"/>
            <a:r>
              <a:rPr lang="en-US" sz="2900" dirty="0"/>
              <a:t>Check the pickup rollers if paper is not being fed through the printer properly.</a:t>
            </a:r>
          </a:p>
          <a:p>
            <a:endParaRPr lang="en-US" dirty="0"/>
          </a:p>
        </p:txBody>
      </p:sp>
    </p:spTree>
    <p:extLst>
      <p:ext uri="{BB962C8B-B14F-4D97-AF65-F5344CB8AC3E}">
        <p14:creationId xmlns:p14="http://schemas.microsoft.com/office/powerpoint/2010/main" val="1138808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1636</Words>
  <Application>Microsoft Office PowerPoint</Application>
  <PresentationFormat>On-screen Show (4:3)</PresentationFormat>
  <Paragraphs>103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Module 7</vt:lpstr>
      <vt:lpstr>Printer types</vt:lpstr>
      <vt:lpstr>Printer Connections</vt:lpstr>
      <vt:lpstr>Printer Configuration</vt:lpstr>
      <vt:lpstr>Printer Configuration</vt:lpstr>
      <vt:lpstr>Network Printing</vt:lpstr>
      <vt:lpstr>Troubleshooting Printing</vt:lpstr>
      <vt:lpstr>Troubleshooting Printing</vt:lpstr>
      <vt:lpstr>Troubleshooting Printing</vt:lpstr>
      <vt:lpstr>Troubleshooting Printing</vt:lpstr>
    </vt:vector>
  </TitlesOfParts>
  <Company>Santa Fe Community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7</dc:title>
  <dc:creator>Bruce Russell</dc:creator>
  <cp:lastModifiedBy>Bruce Russell</cp:lastModifiedBy>
  <cp:revision>6</cp:revision>
  <dcterms:created xsi:type="dcterms:W3CDTF">2012-10-01T18:15:48Z</dcterms:created>
  <dcterms:modified xsi:type="dcterms:W3CDTF">2012-10-01T18:47:18Z</dcterms:modified>
</cp:coreProperties>
</file>