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02" y="-3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2BB2D-30B1-49CC-AA2F-F3CBC1D20D86}" type="datetimeFigureOut">
              <a:rPr lang="en-US" smtClean="0"/>
              <a:t>10/1/2012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E7B86-B56B-4363-928F-4A30A7A7609B}" type="slidenum">
              <a:rPr lang="en-US" smtClean="0"/>
              <a:t>‹#›</a:t>
            </a:fld>
            <a:endParaRPr lang="en-US"/>
          </a:p>
        </p:txBody>
      </p:sp>
    </p:spTree>
    <p:extLst>
      <p:ext uri="{BB962C8B-B14F-4D97-AF65-F5344CB8AC3E}">
        <p14:creationId xmlns:p14="http://schemas.microsoft.com/office/powerpoint/2010/main" val="857741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DE7B86-B56B-4363-928F-4A30A7A7609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4734E8-BDAE-4B8C-8AC9-0BBBB1DBACDB}"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734E8-BDAE-4B8C-8AC9-0BBBB1DBACDB}"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734E8-BDAE-4B8C-8AC9-0BBBB1DBACDB}"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734E8-BDAE-4B8C-8AC9-0BBBB1DBACDB}"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734E8-BDAE-4B8C-8AC9-0BBBB1DBACDB}"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4734E8-BDAE-4B8C-8AC9-0BBBB1DBACDB}"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4734E8-BDAE-4B8C-8AC9-0BBBB1DBACDB}" type="datetimeFigureOut">
              <a:rPr lang="en-US" smtClean="0"/>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4734E8-BDAE-4B8C-8AC9-0BBBB1DBACDB}" type="datetimeFigureOut">
              <a:rPr lang="en-US" smtClean="0"/>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734E8-BDAE-4B8C-8AC9-0BBBB1DBACDB}"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734E8-BDAE-4B8C-8AC9-0BBBB1DBACDB}"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734E8-BDAE-4B8C-8AC9-0BBBB1DBACDB}"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702E1-93F7-4816-97BC-34F0F0BDD3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734E8-BDAE-4B8C-8AC9-0BBBB1DBACDB}" type="datetimeFigureOut">
              <a:rPr lang="en-US" smtClean="0"/>
              <a:t>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702E1-93F7-4816-97BC-34F0F0BDD3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3</a:t>
            </a:r>
            <a:endParaRPr lang="en-US" dirty="0"/>
          </a:p>
        </p:txBody>
      </p:sp>
      <p:sp>
        <p:nvSpPr>
          <p:cNvPr id="3" name="Subtitle 2"/>
          <p:cNvSpPr>
            <a:spLocks noGrp="1"/>
          </p:cNvSpPr>
          <p:nvPr>
            <p:ph type="subTitle" idx="1"/>
          </p:nvPr>
        </p:nvSpPr>
        <p:spPr/>
        <p:txBody>
          <a:bodyPr/>
          <a:lstStyle/>
          <a:p>
            <a:r>
              <a:rPr lang="en-US" dirty="0"/>
              <a:t>System </a:t>
            </a:r>
            <a:r>
              <a:rPr lang="en-US" dirty="0" smtClean="0"/>
              <a:t>Components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BIOS and CMOS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656586"/>
              </p:ext>
            </p:extLst>
          </p:nvPr>
        </p:nvGraphicFramePr>
        <p:xfrm>
          <a:off x="457200" y="1600200"/>
          <a:ext cx="8229600" cy="3662680"/>
        </p:xfrm>
        <a:graphic>
          <a:graphicData uri="http://schemas.openxmlformats.org/drawingml/2006/table">
            <a:tbl>
              <a:tblPr firstRow="1" bandRow="1">
                <a:tableStyleId>{5C22544A-7EE6-4342-B048-85BDC9FD1C3A}</a:tableStyleId>
              </a:tblPr>
              <a:tblGrid>
                <a:gridCol w="1752600"/>
                <a:gridCol w="6477000"/>
              </a:tblGrid>
              <a:tr h="370840">
                <a:tc>
                  <a:txBody>
                    <a:bodyPr/>
                    <a:lstStyle/>
                    <a:p>
                      <a:r>
                        <a:rPr lang="en-US" dirty="0"/>
                        <a:t>Component</a:t>
                      </a:r>
                    </a:p>
                  </a:txBody>
                  <a:tcPr anchor="ctr"/>
                </a:tc>
                <a:tc>
                  <a:txBody>
                    <a:bodyPr/>
                    <a:lstStyle/>
                    <a:p>
                      <a:r>
                        <a:rPr lang="en-US"/>
                        <a:t>Description</a:t>
                      </a:r>
                    </a:p>
                  </a:txBody>
                  <a:tcPr anchor="ctr"/>
                </a:tc>
              </a:tr>
              <a:tr h="370840">
                <a:tc>
                  <a:txBody>
                    <a:bodyPr/>
                    <a:lstStyle/>
                    <a:p>
                      <a:r>
                        <a:rPr lang="en-US" dirty="0"/>
                        <a:t>Basic Input Output System (BIOS)</a:t>
                      </a:r>
                    </a:p>
                  </a:txBody>
                  <a:tcPr anchor="ctr"/>
                </a:tc>
                <a:tc>
                  <a:txBody>
                    <a:bodyPr/>
                    <a:lstStyle/>
                    <a:p>
                      <a:pPr>
                        <a:buFont typeface="Arial"/>
                        <a:buNone/>
                      </a:pPr>
                      <a:r>
                        <a:rPr lang="en-US" dirty="0"/>
                        <a:t>The BIOS is a program stored in a read-only memory (ROM) chip that the CPU automatically loads and executes when it receives </a:t>
                      </a:r>
                      <a:r>
                        <a:rPr lang="en-US" dirty="0" smtClean="0"/>
                        <a:t>power.</a:t>
                      </a:r>
                    </a:p>
                    <a:p>
                      <a:pPr marL="171450" indent="-171450">
                        <a:buFont typeface="Arial" pitchFamily="34" charset="0"/>
                        <a:buChar char="•"/>
                      </a:pPr>
                      <a:r>
                        <a:rPr lang="en-US" sz="1200" dirty="0" smtClean="0">
                          <a:effectLst/>
                          <a:latin typeface="Arial"/>
                        </a:rPr>
                        <a:t>The </a:t>
                      </a:r>
                      <a:r>
                        <a:rPr lang="en-US" sz="1200" dirty="0">
                          <a:effectLst/>
                          <a:latin typeface="Arial"/>
                        </a:rPr>
                        <a:t>BIOS program controls the startup process and loads the operating system into memory</a:t>
                      </a:r>
                      <a:r>
                        <a:rPr lang="en-US" sz="1200" dirty="0" smtClean="0">
                          <a:effectLst/>
                          <a:latin typeface="Arial"/>
                        </a:rPr>
                        <a:t>.</a:t>
                      </a:r>
                      <a:endParaRPr lang="en-US" sz="1200" dirty="0">
                        <a:effectLst/>
                        <a:latin typeface="Arial"/>
                      </a:endParaRPr>
                    </a:p>
                  </a:txBody>
                  <a:tcPr anchor="ctr"/>
                </a:tc>
              </a:tr>
              <a:tr h="370840">
                <a:tc>
                  <a:txBody>
                    <a:bodyPr/>
                    <a:lstStyle/>
                    <a:p>
                      <a:r>
                        <a:rPr lang="en-US"/>
                        <a:t>Complementary Metal-Oxide Semiconductor (CMOS)</a:t>
                      </a:r>
                    </a:p>
                  </a:txBody>
                  <a:tcPr anchor="ctr"/>
                </a:tc>
                <a:tc>
                  <a:txBody>
                    <a:bodyPr/>
                    <a:lstStyle/>
                    <a:p>
                      <a:pPr marL="0" indent="0" algn="l" defTabSz="914400" rtl="0" eaLnBrk="1" latinLnBrk="0" hangingPunct="1">
                        <a:buFont typeface="Arial" pitchFamily="34" charset="0"/>
                        <a:buNone/>
                      </a:pPr>
                      <a:r>
                        <a:rPr lang="en-US" dirty="0"/>
                        <a:t>CMOS memory is a special RAM chip powered and maintained by a small battery that holds basic configuration data your computer needs in order to </a:t>
                      </a:r>
                      <a:r>
                        <a:rPr lang="en-US" dirty="0" smtClean="0"/>
                        <a:t>start.</a:t>
                      </a:r>
                      <a:endParaRPr lang="en-US" sz="1200" kern="1200" dirty="0">
                        <a:solidFill>
                          <a:schemeClr val="dk1"/>
                        </a:solidFill>
                        <a:effectLst/>
                        <a:latin typeface="Arial"/>
                        <a:ea typeface="+mn-ea"/>
                        <a:cs typeface="+mn-cs"/>
                      </a:endParaRPr>
                    </a:p>
                    <a:p>
                      <a:pPr marL="171450" indent="-171450" algn="l" defTabSz="914400" rtl="0" eaLnBrk="1" latinLnBrk="0" hangingPunct="1">
                        <a:buFont typeface="Arial" pitchFamily="34" charset="0"/>
                        <a:buChar char="•"/>
                      </a:pPr>
                      <a:r>
                        <a:rPr lang="en-US" sz="1200" kern="1200" dirty="0">
                          <a:solidFill>
                            <a:schemeClr val="dk1"/>
                          </a:solidFill>
                          <a:effectLst/>
                          <a:latin typeface="Arial"/>
                          <a:ea typeface="+mn-ea"/>
                          <a:cs typeface="+mn-cs"/>
                        </a:rPr>
                        <a:t>The CMOS battery can be a low-voltage dry cell, lithium mounted on the </a:t>
                      </a:r>
                      <a:r>
                        <a:rPr lang="en-US" sz="1200" kern="1200" dirty="0" smtClean="0">
                          <a:solidFill>
                            <a:schemeClr val="dk1"/>
                          </a:solidFill>
                          <a:effectLst/>
                          <a:latin typeface="Arial"/>
                          <a:ea typeface="+mn-ea"/>
                          <a:cs typeface="+mn-cs"/>
                        </a:rPr>
                        <a:t>motherboard.</a:t>
                      </a:r>
                    </a:p>
                    <a:p>
                      <a:pPr marL="171450" indent="-171450" algn="l" defTabSz="914400" rtl="0" eaLnBrk="1" latinLnBrk="0" hangingPunct="1">
                        <a:buFont typeface="Arial" pitchFamily="34" charset="0"/>
                        <a:buChar char="•"/>
                      </a:pPr>
                      <a:r>
                        <a:rPr lang="en-US" sz="1200" kern="1200" dirty="0" smtClean="0">
                          <a:solidFill>
                            <a:schemeClr val="dk1"/>
                          </a:solidFill>
                          <a:effectLst/>
                          <a:latin typeface="Arial"/>
                          <a:ea typeface="+mn-ea"/>
                          <a:cs typeface="+mn-cs"/>
                        </a:rPr>
                        <a:t>The </a:t>
                      </a:r>
                      <a:r>
                        <a:rPr lang="en-US" sz="1200" kern="1200" dirty="0">
                          <a:solidFill>
                            <a:schemeClr val="dk1"/>
                          </a:solidFill>
                          <a:effectLst/>
                          <a:latin typeface="Arial"/>
                          <a:ea typeface="+mn-ea"/>
                          <a:cs typeface="+mn-cs"/>
                        </a:rPr>
                        <a:t>electric current is about 1 millionth of an amp and can provide effective power for years.</a:t>
                      </a:r>
                    </a:p>
                    <a:p>
                      <a:pPr marL="171450" indent="-171450" algn="l" defTabSz="914400" rtl="0" eaLnBrk="1" latinLnBrk="0" hangingPunct="1">
                        <a:buFont typeface="Arial" pitchFamily="34" charset="0"/>
                        <a:buChar char="•"/>
                      </a:pPr>
                      <a:r>
                        <a:rPr lang="en-US" sz="1200" kern="1200" dirty="0">
                          <a:solidFill>
                            <a:schemeClr val="dk1"/>
                          </a:solidFill>
                          <a:effectLst/>
                          <a:latin typeface="Arial"/>
                          <a:ea typeface="+mn-ea"/>
                          <a:cs typeface="+mn-cs"/>
                        </a:rPr>
                        <a:t>If the voltage of the battery drops significantly, you may lose your CMOS settings every time you power-off or power-on your computer. If a CMOS battery fails, replace it and afterwards reenter the CMOS information.</a:t>
                      </a:r>
                    </a:p>
                  </a:txBody>
                  <a:tcPr anchor="ctr"/>
                </a:tc>
              </a:tr>
            </a:tbl>
          </a:graphicData>
        </a:graphic>
      </p:graphicFrame>
    </p:spTree>
    <p:extLst>
      <p:ext uri="{BB962C8B-B14F-4D97-AF65-F5344CB8AC3E}">
        <p14:creationId xmlns:p14="http://schemas.microsoft.com/office/powerpoint/2010/main" val="165278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CMOS</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a:t>Common reasons for editing the CMOS settings are:</a:t>
            </a:r>
          </a:p>
          <a:p>
            <a:r>
              <a:rPr lang="en-US" sz="1800" dirty="0"/>
              <a:t>To change the boot device order.</a:t>
            </a:r>
          </a:p>
          <a:p>
            <a:r>
              <a:rPr lang="en-US" sz="1800" dirty="0"/>
              <a:t>To enable or disable motherboard devices.</a:t>
            </a:r>
          </a:p>
          <a:p>
            <a:r>
              <a:rPr lang="en-US" sz="1800" dirty="0"/>
              <a:t>To add a password to the setup program to prevent unauthorized access. </a:t>
            </a:r>
            <a:r>
              <a:rPr lang="en-US" sz="1800" b="1" dirty="0"/>
              <a:t>Note</a:t>
            </a:r>
            <a:r>
              <a:rPr lang="en-US" sz="1800" dirty="0"/>
              <a:t>: If you set a BIOS password and then forget it, you will be unable to edit CMOS settings. To remove the password for most motherboards, move or remove a jumper, then replace it after a specific period of time. Removing the battery also works, but will remove all CMOS data, not just the BIOS password.</a:t>
            </a:r>
          </a:p>
          <a:p>
            <a:r>
              <a:rPr lang="en-US" sz="1800" dirty="0"/>
              <a:t>To configure processor or memory settings (such as when you need to set operating speeds or when you want to overclock hardware settings).</a:t>
            </a:r>
          </a:p>
          <a:p>
            <a:r>
              <a:rPr lang="en-US" sz="1800" dirty="0"/>
              <a:t>(In rare cases) To manually configure device properties for legacy devices</a:t>
            </a:r>
            <a:r>
              <a:rPr lang="en-US" sz="1800" dirty="0" smtClean="0"/>
              <a:t>.</a:t>
            </a:r>
            <a:endParaRPr lang="en-US" sz="1800" dirty="0"/>
          </a:p>
        </p:txBody>
      </p:sp>
    </p:spTree>
    <p:extLst>
      <p:ext uri="{BB962C8B-B14F-4D97-AF65-F5344CB8AC3E}">
        <p14:creationId xmlns:p14="http://schemas.microsoft.com/office/powerpoint/2010/main" val="270063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sz="1900" dirty="0"/>
              <a:t>Video cards must be compatible with the buses or slots on the motherboard. Common slot types used by video cards </a:t>
            </a:r>
            <a:r>
              <a:rPr lang="en-US" sz="1900" dirty="0" smtClean="0"/>
              <a:t>are typically AGP </a:t>
            </a:r>
            <a:r>
              <a:rPr lang="en-US" sz="1900" dirty="0"/>
              <a:t>and PCI </a:t>
            </a:r>
            <a:r>
              <a:rPr lang="en-US" sz="1900" dirty="0" smtClean="0"/>
              <a:t>express.</a:t>
            </a:r>
          </a:p>
          <a:p>
            <a:r>
              <a:rPr lang="en-US" sz="1900" dirty="0"/>
              <a:t>Video cards include a processor (called a graphics processing unit or GPU) that takes over video rendering from the CPU, thereby increasing video performance.</a:t>
            </a:r>
          </a:p>
          <a:p>
            <a:r>
              <a:rPr lang="en-US" sz="1900" dirty="0"/>
              <a:t>Video cards have built-in memory. The amount of memory on the card effects performance as well as other characteristics of the display.</a:t>
            </a:r>
          </a:p>
          <a:p>
            <a:r>
              <a:rPr lang="en-US" sz="1900" dirty="0"/>
              <a:t>The quality of images and animations are determined by the following characteristics of display. The capability of your display depends on both the video card and the monitor support.</a:t>
            </a:r>
          </a:p>
          <a:p>
            <a:r>
              <a:rPr lang="en-US" sz="1900" dirty="0" smtClean="0"/>
              <a:t>Many </a:t>
            </a:r>
            <a:r>
              <a:rPr lang="en-US" sz="1900" dirty="0"/>
              <a:t>videos cards include an HDMI connector for connecting to an HD TV or monitor with an HDMI port</a:t>
            </a:r>
            <a:r>
              <a:rPr lang="en-US" sz="1900" dirty="0" smtClean="0"/>
              <a:t>.</a:t>
            </a:r>
          </a:p>
          <a:p>
            <a:r>
              <a:rPr lang="en-US" sz="1900" dirty="0"/>
              <a:t>By purchasing a video card with </a:t>
            </a:r>
            <a:r>
              <a:rPr lang="en-US" sz="1900" i="1" dirty="0"/>
              <a:t>dual heads</a:t>
            </a:r>
            <a:r>
              <a:rPr lang="en-US" sz="1900" dirty="0"/>
              <a:t> (two output connectors capable of displaying video simultaneously), you can use dual monitors (as long as the operating system supports dual monitors).</a:t>
            </a:r>
          </a:p>
          <a:p>
            <a:r>
              <a:rPr lang="en-US" sz="1900" dirty="0"/>
              <a:t>Some video cards include features that allow them to receive video signals and output them to a TV source.</a:t>
            </a:r>
          </a:p>
          <a:p>
            <a:pPr lvl="1"/>
            <a:r>
              <a:rPr lang="en-US" sz="1900" dirty="0"/>
              <a:t>Analog: S-video, Digital: HDMI, or DVI</a:t>
            </a:r>
          </a:p>
          <a:p>
            <a:r>
              <a:rPr lang="en-US" sz="1900" dirty="0" smtClean="0"/>
              <a:t>A </a:t>
            </a:r>
            <a:r>
              <a:rPr lang="en-US" sz="1900" dirty="0"/>
              <a:t>VGA (analog) monitor connects using a DB-15 connector.</a:t>
            </a:r>
          </a:p>
          <a:p>
            <a:r>
              <a:rPr lang="en-US" sz="1900" dirty="0"/>
              <a:t>A LCD (digital) Monitor usually connects to an DVI connector</a:t>
            </a:r>
            <a:r>
              <a:rPr lang="en-US" sz="1900" dirty="0" smtClean="0"/>
              <a:t>.</a:t>
            </a:r>
            <a:endParaRPr lang="en-US" sz="1200" dirty="0" smtClean="0"/>
          </a:p>
        </p:txBody>
      </p:sp>
    </p:spTree>
    <p:extLst>
      <p:ext uri="{BB962C8B-B14F-4D97-AF65-F5344CB8AC3E}">
        <p14:creationId xmlns:p14="http://schemas.microsoft.com/office/powerpoint/2010/main" val="1915203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Form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6512126"/>
              </p:ext>
            </p:extLst>
          </p:nvPr>
        </p:nvGraphicFramePr>
        <p:xfrm>
          <a:off x="457200" y="1371600"/>
          <a:ext cx="8229600" cy="4175760"/>
        </p:xfrm>
        <a:graphic>
          <a:graphicData uri="http://schemas.openxmlformats.org/drawingml/2006/table">
            <a:tbl>
              <a:tblPr firstRow="1" bandRow="1">
                <a:tableStyleId>{5C22544A-7EE6-4342-B048-85BDC9FD1C3A}</a:tableStyleId>
              </a:tblPr>
              <a:tblGrid>
                <a:gridCol w="1219200"/>
                <a:gridCol w="7010400"/>
              </a:tblGrid>
              <a:tr h="370840">
                <a:tc>
                  <a:txBody>
                    <a:bodyPr/>
                    <a:lstStyle/>
                    <a:p>
                      <a:r>
                        <a:rPr lang="en-US" b="1" dirty="0"/>
                        <a:t>Form Factor</a:t>
                      </a:r>
                      <a:endParaRPr lang="en-US" dirty="0"/>
                    </a:p>
                  </a:txBody>
                  <a:tcPr anchor="ctr"/>
                </a:tc>
                <a:tc>
                  <a:txBody>
                    <a:bodyPr/>
                    <a:lstStyle/>
                    <a:p>
                      <a:r>
                        <a:rPr lang="en-US" b="1" dirty="0"/>
                        <a:t>Characteristics</a:t>
                      </a:r>
                      <a:endParaRPr lang="en-US" dirty="0"/>
                    </a:p>
                  </a:txBody>
                  <a:tcPr anchor="ctr"/>
                </a:tc>
              </a:tr>
              <a:tr h="370840">
                <a:tc>
                  <a:txBody>
                    <a:bodyPr/>
                    <a:lstStyle/>
                    <a:p>
                      <a:r>
                        <a:rPr lang="en-US"/>
                        <a:t>ATX</a:t>
                      </a:r>
                    </a:p>
                  </a:txBody>
                  <a:tcPr anchor="ctr"/>
                </a:tc>
                <a:tc>
                  <a:txBody>
                    <a:bodyPr/>
                    <a:lstStyle/>
                    <a:p>
                      <a:pPr>
                        <a:buFont typeface="Arial"/>
                        <a:buNone/>
                      </a:pPr>
                      <a:r>
                        <a:rPr lang="en-US" dirty="0"/>
                        <a:t>The </a:t>
                      </a:r>
                      <a:r>
                        <a:rPr lang="en-US" dirty="0" smtClean="0"/>
                        <a:t>most </a:t>
                      </a:r>
                      <a:r>
                        <a:rPr lang="en-US" dirty="0"/>
                        <a:t>common form factor for full-sized computers</a:t>
                      </a:r>
                      <a:r>
                        <a:rPr lang="en-US" dirty="0" smtClean="0"/>
                        <a:t>.</a:t>
                      </a:r>
                    </a:p>
                    <a:p>
                      <a:pPr>
                        <a:buFont typeface="Arial"/>
                        <a:buNone/>
                      </a:pPr>
                      <a:r>
                        <a:rPr lang="en-US" sz="1000" dirty="0" smtClean="0">
                          <a:effectLst/>
                          <a:latin typeface="Arial"/>
                        </a:rPr>
                        <a:t>ATX </a:t>
                      </a:r>
                      <a:r>
                        <a:rPr lang="en-US" sz="1000" dirty="0">
                          <a:effectLst/>
                          <a:latin typeface="Arial"/>
                        </a:rPr>
                        <a:t>boards measure 12" x </a:t>
                      </a:r>
                      <a:r>
                        <a:rPr lang="en-US" sz="1000" dirty="0" smtClean="0">
                          <a:effectLst/>
                          <a:latin typeface="Arial"/>
                        </a:rPr>
                        <a:t>9.6“</a:t>
                      </a:r>
                      <a:r>
                        <a:rPr lang="en-US" sz="1000" baseline="0" dirty="0" smtClean="0">
                          <a:effectLst/>
                          <a:latin typeface="Arial"/>
                        </a:rPr>
                        <a:t> and t</a:t>
                      </a:r>
                      <a:r>
                        <a:rPr lang="en-US" sz="1000" dirty="0" smtClean="0">
                          <a:effectLst/>
                          <a:latin typeface="Arial"/>
                        </a:rPr>
                        <a:t>he </a:t>
                      </a:r>
                      <a:r>
                        <a:rPr lang="en-US" sz="1000" dirty="0">
                          <a:effectLst/>
                          <a:latin typeface="Arial"/>
                        </a:rPr>
                        <a:t>CPU sits at the back top below the power </a:t>
                      </a:r>
                      <a:r>
                        <a:rPr lang="en-US" sz="1000" dirty="0" smtClean="0">
                          <a:effectLst/>
                          <a:latin typeface="Arial"/>
                        </a:rPr>
                        <a:t>supply. The </a:t>
                      </a:r>
                      <a:r>
                        <a:rPr lang="en-US" sz="1000" dirty="0">
                          <a:effectLst/>
                          <a:latin typeface="Arial"/>
                        </a:rPr>
                        <a:t>power supply can use a soft switch or soft power (the operating system can turn the computer off).</a:t>
                      </a:r>
                    </a:p>
                  </a:txBody>
                  <a:tcPr anchor="ctr"/>
                </a:tc>
              </a:tr>
              <a:tr h="370840">
                <a:tc>
                  <a:txBody>
                    <a:bodyPr/>
                    <a:lstStyle/>
                    <a:p>
                      <a:r>
                        <a:rPr lang="en-US"/>
                        <a:t>Mini-ATX</a:t>
                      </a:r>
                    </a:p>
                  </a:txBody>
                  <a:tcPr anchor="ctr"/>
                </a:tc>
                <a:tc>
                  <a:txBody>
                    <a:bodyPr/>
                    <a:lstStyle/>
                    <a:p>
                      <a:pPr>
                        <a:buFont typeface="Arial"/>
                        <a:buNone/>
                      </a:pPr>
                      <a:r>
                        <a:rPr lang="en-US" dirty="0" smtClean="0"/>
                        <a:t>Slightly </a:t>
                      </a:r>
                      <a:r>
                        <a:rPr lang="en-US" dirty="0"/>
                        <a:t>smaller variation of the full </a:t>
                      </a:r>
                      <a:r>
                        <a:rPr lang="en-US" dirty="0" smtClean="0"/>
                        <a:t>ATX (11.2” x 8.2”)</a:t>
                      </a:r>
                    </a:p>
                    <a:p>
                      <a:pPr>
                        <a:buFont typeface="Arial"/>
                        <a:buNone/>
                      </a:pPr>
                      <a:r>
                        <a:rPr lang="en-US" sz="1000" kern="1200" dirty="0" smtClean="0">
                          <a:solidFill>
                            <a:schemeClr val="dk1"/>
                          </a:solidFill>
                          <a:effectLst/>
                          <a:latin typeface="Arial"/>
                          <a:ea typeface="+mn-ea"/>
                          <a:cs typeface="+mn-cs"/>
                        </a:rPr>
                        <a:t> Mounting </a:t>
                      </a:r>
                      <a:r>
                        <a:rPr lang="en-US" sz="1000" kern="1200" dirty="0">
                          <a:solidFill>
                            <a:schemeClr val="dk1"/>
                          </a:solidFill>
                          <a:effectLst/>
                          <a:latin typeface="Arial"/>
                          <a:ea typeface="+mn-ea"/>
                          <a:cs typeface="+mn-cs"/>
                        </a:rPr>
                        <a:t>holes for both are located in the same place, making them interchangeable in most </a:t>
                      </a:r>
                      <a:r>
                        <a:rPr lang="en-US" sz="1000" kern="1200" dirty="0" smtClean="0">
                          <a:solidFill>
                            <a:schemeClr val="dk1"/>
                          </a:solidFill>
                          <a:effectLst/>
                          <a:latin typeface="Arial"/>
                          <a:ea typeface="+mn-ea"/>
                          <a:cs typeface="+mn-cs"/>
                        </a:rPr>
                        <a:t>cases.</a:t>
                      </a:r>
                      <a:endParaRPr lang="en-US" sz="1000" kern="1200" dirty="0">
                        <a:solidFill>
                          <a:schemeClr val="dk1"/>
                        </a:solidFill>
                        <a:effectLst/>
                        <a:latin typeface="Arial"/>
                        <a:ea typeface="+mn-ea"/>
                        <a:cs typeface="+mn-cs"/>
                      </a:endParaRPr>
                    </a:p>
                  </a:txBody>
                  <a:tcPr anchor="ctr"/>
                </a:tc>
              </a:tr>
              <a:tr h="370840">
                <a:tc>
                  <a:txBody>
                    <a:bodyPr/>
                    <a:lstStyle/>
                    <a:p>
                      <a:r>
                        <a:rPr lang="en-US"/>
                        <a:t>Micro-ATX</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Smaller variation of the full ATX (9.6</a:t>
                      </a:r>
                      <a:r>
                        <a:rPr lang="en-US" dirty="0"/>
                        <a:t>" x </a:t>
                      </a:r>
                      <a:r>
                        <a:rPr lang="en-US" dirty="0" smtClean="0"/>
                        <a:t>9.6“)</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kern="1200" dirty="0" smtClean="0">
                          <a:solidFill>
                            <a:schemeClr val="dk1"/>
                          </a:solidFill>
                          <a:effectLst/>
                          <a:latin typeface="Arial"/>
                          <a:ea typeface="+mn-ea"/>
                          <a:cs typeface="+mn-cs"/>
                        </a:rPr>
                        <a:t>Mounting holes for both are located in the same place, making them interchangeable in most cases.</a:t>
                      </a:r>
                      <a:endParaRPr lang="en-US" dirty="0"/>
                    </a:p>
                  </a:txBody>
                  <a:tcPr anchor="ctr"/>
                </a:tc>
              </a:tr>
              <a:tr h="370840">
                <a:tc>
                  <a:txBody>
                    <a:bodyPr/>
                    <a:lstStyle/>
                    <a:p>
                      <a:r>
                        <a:rPr lang="en-US"/>
                        <a:t>Mini-ITX</a:t>
                      </a:r>
                    </a:p>
                  </a:txBody>
                  <a:tcPr anchor="ctr"/>
                </a:tc>
                <a:tc>
                  <a:txBody>
                    <a:bodyPr/>
                    <a:lstStyle/>
                    <a:p>
                      <a:r>
                        <a:rPr lang="en-US" dirty="0" smtClean="0"/>
                        <a:t>Smallest </a:t>
                      </a:r>
                      <a:r>
                        <a:rPr lang="en-US" dirty="0"/>
                        <a:t>variation of the ATX </a:t>
                      </a:r>
                      <a:r>
                        <a:rPr lang="en-US" dirty="0" smtClean="0"/>
                        <a:t>standard (6.7</a:t>
                      </a:r>
                      <a:r>
                        <a:rPr lang="en-US" dirty="0"/>
                        <a:t>" x </a:t>
                      </a:r>
                      <a:r>
                        <a:rPr lang="en-US" dirty="0" smtClean="0"/>
                        <a:t>6.7“)</a:t>
                      </a:r>
                    </a:p>
                    <a:p>
                      <a:r>
                        <a:rPr lang="en-US" sz="1000" kern="1200" dirty="0" smtClean="0">
                          <a:solidFill>
                            <a:schemeClr val="dk1"/>
                          </a:solidFill>
                          <a:effectLst/>
                          <a:latin typeface="Arial"/>
                          <a:ea typeface="+mn-ea"/>
                          <a:cs typeface="+mn-cs"/>
                        </a:rPr>
                        <a:t>The </a:t>
                      </a:r>
                      <a:r>
                        <a:rPr lang="en-US" sz="1000" kern="1200" dirty="0">
                          <a:solidFill>
                            <a:schemeClr val="dk1"/>
                          </a:solidFill>
                          <a:effectLst/>
                          <a:latin typeface="Arial"/>
                          <a:ea typeface="+mn-ea"/>
                          <a:cs typeface="+mn-cs"/>
                        </a:rPr>
                        <a:t>mini-ATX standard also includes standards for a power supply that provides less than 100 Watts.</a:t>
                      </a:r>
                    </a:p>
                  </a:txBody>
                  <a:tcPr anchor="ctr"/>
                </a:tc>
              </a:tr>
              <a:tr h="370840">
                <a:tc>
                  <a:txBody>
                    <a:bodyPr/>
                    <a:lstStyle/>
                    <a:p>
                      <a:r>
                        <a:rPr lang="en-US"/>
                        <a:t>NLX</a:t>
                      </a:r>
                    </a:p>
                  </a:txBody>
                  <a:tcPr anchor="ctr"/>
                </a:tc>
                <a:tc>
                  <a:txBody>
                    <a:bodyPr/>
                    <a:lstStyle/>
                    <a:p>
                      <a:pPr>
                        <a:buFont typeface="Arial"/>
                        <a:buNone/>
                      </a:pPr>
                      <a:r>
                        <a:rPr lang="en-US" dirty="0"/>
                        <a:t>NLX is an older form factor used for </a:t>
                      </a:r>
                      <a:r>
                        <a:rPr lang="en-US" dirty="0" err="1"/>
                        <a:t>slimline</a:t>
                      </a:r>
                      <a:r>
                        <a:rPr lang="en-US" dirty="0"/>
                        <a:t> desktop-style </a:t>
                      </a:r>
                      <a:r>
                        <a:rPr lang="en-US" dirty="0" smtClean="0"/>
                        <a:t>computers</a:t>
                      </a:r>
                    </a:p>
                    <a:p>
                      <a:pPr>
                        <a:buFont typeface="Arial"/>
                        <a:buNone/>
                      </a:pPr>
                      <a:r>
                        <a:rPr lang="en-US" sz="1000" dirty="0" smtClean="0">
                          <a:effectLst/>
                          <a:latin typeface="Arial"/>
                        </a:rPr>
                        <a:t>Uses </a:t>
                      </a:r>
                      <a:r>
                        <a:rPr lang="en-US" sz="1000" dirty="0">
                          <a:effectLst/>
                          <a:latin typeface="Arial"/>
                        </a:rPr>
                        <a:t>a riser </a:t>
                      </a:r>
                      <a:r>
                        <a:rPr lang="en-US" sz="1000" dirty="0" smtClean="0">
                          <a:effectLst/>
                          <a:latin typeface="Arial"/>
                        </a:rPr>
                        <a:t>card for expansion slots </a:t>
                      </a:r>
                      <a:r>
                        <a:rPr lang="en-US" sz="1000" dirty="0">
                          <a:effectLst/>
                          <a:latin typeface="Arial"/>
                        </a:rPr>
                        <a:t>in the middle of the system </a:t>
                      </a:r>
                      <a:r>
                        <a:rPr lang="en-US" sz="1000" dirty="0" smtClean="0">
                          <a:effectLst/>
                          <a:latin typeface="Arial"/>
                        </a:rPr>
                        <a:t>board. Supports </a:t>
                      </a:r>
                      <a:r>
                        <a:rPr lang="en-US" sz="1000" dirty="0">
                          <a:effectLst/>
                          <a:latin typeface="Arial"/>
                        </a:rPr>
                        <a:t>AGP video </a:t>
                      </a:r>
                      <a:r>
                        <a:rPr lang="en-US" sz="1000" dirty="0" smtClean="0">
                          <a:effectLst/>
                          <a:latin typeface="Arial"/>
                        </a:rPr>
                        <a:t>cards.</a:t>
                      </a:r>
                      <a:endParaRPr lang="en-US" sz="1000" dirty="0">
                        <a:effectLst/>
                        <a:latin typeface="Arial"/>
                      </a:endParaRPr>
                    </a:p>
                  </a:txBody>
                  <a:tcPr/>
                </a:tc>
              </a:tr>
              <a:tr h="370840">
                <a:tc>
                  <a:txBody>
                    <a:bodyPr/>
                    <a:lstStyle/>
                    <a:p>
                      <a:r>
                        <a:rPr lang="en-US"/>
                        <a:t>BTX</a:t>
                      </a:r>
                    </a:p>
                  </a:txBody>
                  <a:tcPr anchor="ctr"/>
                </a:tc>
                <a:tc>
                  <a:txBody>
                    <a:bodyPr/>
                    <a:lstStyle/>
                    <a:p>
                      <a:pPr>
                        <a:buFont typeface="Arial"/>
                        <a:buNone/>
                      </a:pPr>
                      <a:r>
                        <a:rPr lang="en-US" dirty="0"/>
                        <a:t>The BTX form factor was designed to give developers better options for managing system performance and balancing thermal </a:t>
                      </a:r>
                      <a:r>
                        <a:rPr lang="en-US" dirty="0" smtClean="0"/>
                        <a:t>management.</a:t>
                      </a:r>
                    </a:p>
                    <a:p>
                      <a:pPr>
                        <a:buFont typeface="Arial"/>
                        <a:buNone/>
                      </a:pPr>
                      <a:r>
                        <a:rPr lang="en-US" sz="1000" dirty="0" smtClean="0">
                          <a:effectLst/>
                          <a:latin typeface="Arial"/>
                        </a:rPr>
                        <a:t>The </a:t>
                      </a:r>
                      <a:r>
                        <a:rPr lang="en-US" sz="1000" dirty="0">
                          <a:effectLst/>
                          <a:latin typeface="Arial"/>
                        </a:rPr>
                        <a:t>processor is at the front and turned on an angle to increase air flow across the processor</a:t>
                      </a:r>
                      <a:r>
                        <a:rPr lang="en-US" sz="1000" dirty="0" smtClean="0">
                          <a:effectLst/>
                          <a:latin typeface="Arial"/>
                        </a:rPr>
                        <a:t>.</a:t>
                      </a:r>
                      <a:endParaRPr lang="en-US" dirty="0"/>
                    </a:p>
                  </a:txBody>
                  <a:tcPr/>
                </a:tc>
              </a:tr>
            </a:tbl>
          </a:graphicData>
        </a:graphic>
      </p:graphicFrame>
    </p:spTree>
    <p:extLst>
      <p:ext uri="{BB962C8B-B14F-4D97-AF65-F5344CB8AC3E}">
        <p14:creationId xmlns:p14="http://schemas.microsoft.com/office/powerpoint/2010/main" val="343007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Supply Facts</a:t>
            </a:r>
            <a:endParaRPr lang="en-US" dirty="0"/>
          </a:p>
        </p:txBody>
      </p:sp>
      <p:sp>
        <p:nvSpPr>
          <p:cNvPr id="3" name="Content Placeholder 2"/>
          <p:cNvSpPr>
            <a:spLocks noGrp="1"/>
          </p:cNvSpPr>
          <p:nvPr>
            <p:ph idx="1"/>
          </p:nvPr>
        </p:nvSpPr>
        <p:spPr/>
        <p:txBody>
          <a:bodyPr>
            <a:noAutofit/>
          </a:bodyPr>
          <a:lstStyle/>
          <a:p>
            <a:r>
              <a:rPr lang="en-US" sz="2000" dirty="0" smtClean="0"/>
              <a:t>Power </a:t>
            </a:r>
            <a:r>
              <a:rPr lang="en-US" sz="2000" dirty="0"/>
              <a:t>supplies must be matched to the motherboard and case form factor. </a:t>
            </a:r>
            <a:r>
              <a:rPr lang="en-US" sz="2000" dirty="0" smtClean="0"/>
              <a:t>ATX </a:t>
            </a:r>
            <a:r>
              <a:rPr lang="en-US" sz="2000" dirty="0"/>
              <a:t>motherboard, purchase an ATX power supply.</a:t>
            </a:r>
          </a:p>
          <a:p>
            <a:r>
              <a:rPr lang="en-US" sz="2000" dirty="0"/>
              <a:t>The power supply converts AC current to DC </a:t>
            </a:r>
            <a:r>
              <a:rPr lang="en-US" sz="2000" dirty="0" smtClean="0"/>
              <a:t>current and supplies </a:t>
            </a:r>
            <a:r>
              <a:rPr lang="en-US" sz="2000" dirty="0"/>
              <a:t>provide + 3.3 volts, +/- 5 volts, and +/- 12 volts (DC power</a:t>
            </a:r>
            <a:r>
              <a:rPr lang="en-US" sz="2000" dirty="0" smtClean="0"/>
              <a:t>).</a:t>
            </a:r>
            <a:endParaRPr lang="en-US" sz="2000" dirty="0"/>
          </a:p>
          <a:p>
            <a:r>
              <a:rPr lang="en-US" sz="2000" dirty="0" smtClean="0"/>
              <a:t>Power </a:t>
            </a:r>
            <a:r>
              <a:rPr lang="en-US" sz="2000" dirty="0"/>
              <a:t>supplies are rated in </a:t>
            </a:r>
            <a:r>
              <a:rPr lang="en-US" sz="2000" i="1" dirty="0"/>
              <a:t>watts</a:t>
            </a:r>
            <a:r>
              <a:rPr lang="en-US" sz="2000" dirty="0"/>
              <a:t>. </a:t>
            </a:r>
            <a:r>
              <a:rPr lang="en-US" sz="2000" dirty="0" smtClean="0"/>
              <a:t>The </a:t>
            </a:r>
            <a:r>
              <a:rPr lang="en-US" sz="2000" dirty="0"/>
              <a:t>more devices you have in your computer, the more wattage you will require</a:t>
            </a:r>
            <a:r>
              <a:rPr lang="en-US" sz="2000" dirty="0" smtClean="0"/>
              <a:t>. Calculate </a:t>
            </a:r>
            <a:r>
              <a:rPr lang="en-US" sz="2000" dirty="0"/>
              <a:t>the system's wattage requirements with the following method:</a:t>
            </a:r>
          </a:p>
          <a:p>
            <a:pPr lvl="1"/>
            <a:r>
              <a:rPr lang="en-US" sz="2000" dirty="0"/>
              <a:t>Find the wattage requirements of each individual circuit by multiplying volts by amps (W = V x A).</a:t>
            </a:r>
          </a:p>
          <a:p>
            <a:pPr lvl="1"/>
            <a:r>
              <a:rPr lang="en-US" sz="2000" dirty="0"/>
              <a:t>Add the circuit wattage requirements together to find the total system wattage requirement</a:t>
            </a:r>
            <a:r>
              <a:rPr lang="en-US" sz="2000" dirty="0" smtClean="0"/>
              <a:t>.</a:t>
            </a:r>
            <a:endParaRPr lang="en-US" sz="2000" dirty="0"/>
          </a:p>
        </p:txBody>
      </p:sp>
    </p:spTree>
    <p:extLst>
      <p:ext uri="{BB962C8B-B14F-4D97-AF65-F5344CB8AC3E}">
        <p14:creationId xmlns:p14="http://schemas.microsoft.com/office/powerpoint/2010/main" val="391761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Supply Facts</a:t>
            </a:r>
            <a:endParaRPr lang="en-US" dirty="0"/>
          </a:p>
        </p:txBody>
      </p:sp>
      <p:sp>
        <p:nvSpPr>
          <p:cNvPr id="3" name="Content Placeholder 2"/>
          <p:cNvSpPr>
            <a:spLocks noGrp="1"/>
          </p:cNvSpPr>
          <p:nvPr>
            <p:ph idx="1"/>
          </p:nvPr>
        </p:nvSpPr>
        <p:spPr/>
        <p:txBody>
          <a:bodyPr>
            <a:normAutofit/>
          </a:bodyPr>
          <a:lstStyle/>
          <a:p>
            <a:r>
              <a:rPr lang="en-US" sz="2000" dirty="0" smtClean="0"/>
              <a:t>An </a:t>
            </a:r>
            <a:r>
              <a:rPr lang="en-US" sz="2000" dirty="0"/>
              <a:t>ATX power supply provides </a:t>
            </a:r>
            <a:r>
              <a:rPr lang="en-US" sz="2000" i="1" dirty="0"/>
              <a:t>soft power</a:t>
            </a:r>
            <a:r>
              <a:rPr lang="en-US" sz="2000" dirty="0"/>
              <a:t>. This is a condition where the motherboard always has power, even when the computer is turned off. This feature enables the operating system to power off the system and enables other features such as power on for network or other events.</a:t>
            </a:r>
          </a:p>
          <a:p>
            <a:r>
              <a:rPr lang="en-US" sz="2000" dirty="0"/>
              <a:t>The power supply includes connectors for powering various computer components. When choosing a power supply make sure it includes the necessary connectors for your motherboard. Specifically, some motherboards and processors require an extra 4-pin and/or 8-pin connector in addition to the main 20- or 24-pin power connector.</a:t>
            </a:r>
          </a:p>
          <a:p>
            <a:r>
              <a:rPr lang="en-US" sz="2000" dirty="0"/>
              <a:t>Power supply connectors are standardized following the ATX specifications. However, some computer manufacturers, such as Dell, produced power supplies with proprietary connectors.</a:t>
            </a:r>
          </a:p>
        </p:txBody>
      </p:sp>
    </p:spTree>
    <p:extLst>
      <p:ext uri="{BB962C8B-B14F-4D97-AF65-F5344CB8AC3E}">
        <p14:creationId xmlns:p14="http://schemas.microsoft.com/office/powerpoint/2010/main" val="279758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Motherboard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7683826"/>
              </p:ext>
            </p:extLst>
          </p:nvPr>
        </p:nvGraphicFramePr>
        <p:xfrm>
          <a:off x="457200" y="1600200"/>
          <a:ext cx="8229600" cy="3754120"/>
        </p:xfrm>
        <a:graphic>
          <a:graphicData uri="http://schemas.openxmlformats.org/drawingml/2006/table">
            <a:tbl>
              <a:tblPr firstRow="1" bandRow="1">
                <a:tableStyleId>{5C22544A-7EE6-4342-B048-85BDC9FD1C3A}</a:tableStyleId>
              </a:tblPr>
              <a:tblGrid>
                <a:gridCol w="1524000"/>
                <a:gridCol w="6705600"/>
              </a:tblGrid>
              <a:tr h="370840">
                <a:tc>
                  <a:txBody>
                    <a:bodyPr/>
                    <a:lstStyle/>
                    <a:p>
                      <a:r>
                        <a:rPr lang="en-US" b="1" dirty="0"/>
                        <a:t>Component</a:t>
                      </a:r>
                      <a:endParaRPr lang="en-US" dirty="0"/>
                    </a:p>
                  </a:txBody>
                  <a:tcPr anchor="ctr"/>
                </a:tc>
                <a:tc>
                  <a:txBody>
                    <a:bodyPr/>
                    <a:lstStyle/>
                    <a:p>
                      <a:r>
                        <a:rPr lang="en-US" b="1" dirty="0"/>
                        <a:t>Function / Characteristics</a:t>
                      </a:r>
                      <a:endParaRPr lang="en-US" dirty="0"/>
                    </a:p>
                  </a:txBody>
                  <a:tcPr anchor="ctr"/>
                </a:tc>
              </a:tr>
              <a:tr h="370840">
                <a:tc>
                  <a:txBody>
                    <a:bodyPr/>
                    <a:lstStyle/>
                    <a:p>
                      <a:r>
                        <a:rPr lang="en-US"/>
                        <a:t>Processor interface</a:t>
                      </a:r>
                    </a:p>
                  </a:txBody>
                  <a:tcPr anchor="ctr"/>
                </a:tc>
                <a:tc>
                  <a:txBody>
                    <a:bodyPr/>
                    <a:lstStyle/>
                    <a:p>
                      <a:r>
                        <a:rPr lang="en-US" sz="1600" dirty="0" smtClean="0"/>
                        <a:t>The </a:t>
                      </a:r>
                      <a:r>
                        <a:rPr lang="en-US" sz="1600" dirty="0"/>
                        <a:t>motherboard socket must match the socket type and design used by the </a:t>
                      </a:r>
                      <a:r>
                        <a:rPr lang="en-US" sz="1600" dirty="0" smtClean="0"/>
                        <a:t>processor. </a:t>
                      </a:r>
                      <a:r>
                        <a:rPr lang="en-US" sz="1600" dirty="0"/>
                        <a:t>Some motherboards support multiple processors and will have a socket for each processor.</a:t>
                      </a:r>
                    </a:p>
                  </a:txBody>
                  <a:tcPr anchor="ctr"/>
                </a:tc>
              </a:tr>
              <a:tr h="370840">
                <a:tc>
                  <a:txBody>
                    <a:bodyPr/>
                    <a:lstStyle/>
                    <a:p>
                      <a:r>
                        <a:rPr lang="en-US"/>
                        <a:t>Memory modules</a:t>
                      </a:r>
                    </a:p>
                  </a:txBody>
                  <a:tcPr anchor="ctr"/>
                </a:tc>
                <a:tc>
                  <a:txBody>
                    <a:bodyPr/>
                    <a:lstStyle/>
                    <a:p>
                      <a:r>
                        <a:rPr lang="en-US" sz="1600" dirty="0" smtClean="0"/>
                        <a:t>Memory </a:t>
                      </a:r>
                      <a:r>
                        <a:rPr lang="en-US" sz="1600" dirty="0"/>
                        <a:t>modules must be compatible with the type supported by the motherboard, </a:t>
                      </a:r>
                      <a:r>
                        <a:rPr lang="en-US" sz="1600" dirty="0" smtClean="0"/>
                        <a:t>total </a:t>
                      </a:r>
                      <a:r>
                        <a:rPr lang="en-US" sz="1600" dirty="0"/>
                        <a:t>memory capacity, and the processor and chipset support.</a:t>
                      </a:r>
                    </a:p>
                  </a:txBody>
                  <a:tcPr anchor="ctr"/>
                </a:tc>
              </a:tr>
              <a:tr h="370840">
                <a:tc>
                  <a:txBody>
                    <a:bodyPr/>
                    <a:lstStyle/>
                    <a:p>
                      <a:r>
                        <a:rPr lang="en-US"/>
                        <a:t>Expansion slots</a:t>
                      </a:r>
                    </a:p>
                  </a:txBody>
                  <a:tcPr anchor="ctr"/>
                </a:tc>
                <a:tc>
                  <a:txBody>
                    <a:bodyPr/>
                    <a:lstStyle/>
                    <a:p>
                      <a:pPr>
                        <a:buFont typeface="Arial"/>
                        <a:buNone/>
                      </a:pPr>
                      <a:r>
                        <a:rPr lang="en-US" sz="1600" kern="1200" dirty="0">
                          <a:solidFill>
                            <a:schemeClr val="dk1"/>
                          </a:solidFill>
                          <a:latin typeface="+mn-lt"/>
                          <a:ea typeface="+mn-ea"/>
                          <a:cs typeface="+mn-cs"/>
                        </a:rPr>
                        <a:t>Expansion slots allow you to add features to your computer by inserting expansion cards into the available </a:t>
                      </a:r>
                      <a:r>
                        <a:rPr lang="en-US" sz="1600" kern="1200" dirty="0" smtClean="0">
                          <a:solidFill>
                            <a:schemeClr val="dk1"/>
                          </a:solidFill>
                          <a:latin typeface="+mn-lt"/>
                          <a:ea typeface="+mn-ea"/>
                          <a:cs typeface="+mn-cs"/>
                        </a:rPr>
                        <a:t>slots</a:t>
                      </a:r>
                      <a:endParaRPr lang="en-US" sz="1000" dirty="0">
                        <a:effectLst/>
                        <a:latin typeface="Arial"/>
                      </a:endParaRPr>
                    </a:p>
                  </a:txBody>
                  <a:tcPr anchor="ctr"/>
                </a:tc>
              </a:tr>
              <a:tr h="370840">
                <a:tc>
                  <a:txBody>
                    <a:bodyPr/>
                    <a:lstStyle/>
                    <a:p>
                      <a:r>
                        <a:rPr lang="en-US"/>
                        <a:t>Onboard components</a:t>
                      </a:r>
                    </a:p>
                  </a:txBody>
                  <a:tcPr anchor="ctr"/>
                </a:tc>
                <a:tc>
                  <a:txBody>
                    <a:bodyPr/>
                    <a:lstStyle/>
                    <a:p>
                      <a:r>
                        <a:rPr lang="en-US" sz="1600" kern="1200" dirty="0">
                          <a:solidFill>
                            <a:schemeClr val="dk1"/>
                          </a:solidFill>
                          <a:latin typeface="+mn-lt"/>
                          <a:ea typeface="+mn-ea"/>
                          <a:cs typeface="+mn-cs"/>
                        </a:rPr>
                        <a:t>Many motherboards include onboard devices (such as network cards, audio cards, video cards, or USB and </a:t>
                      </a:r>
                      <a:r>
                        <a:rPr lang="en-US" sz="1600" kern="1200" dirty="0" err="1">
                          <a:solidFill>
                            <a:schemeClr val="dk1"/>
                          </a:solidFill>
                          <a:latin typeface="+mn-lt"/>
                          <a:ea typeface="+mn-ea"/>
                          <a:cs typeface="+mn-cs"/>
                        </a:rPr>
                        <a:t>Firewire</a:t>
                      </a:r>
                      <a:r>
                        <a:rPr lang="en-US" sz="1600" kern="1200" dirty="0">
                          <a:solidFill>
                            <a:schemeClr val="dk1"/>
                          </a:solidFill>
                          <a:latin typeface="+mn-lt"/>
                          <a:ea typeface="+mn-ea"/>
                          <a:cs typeface="+mn-cs"/>
                        </a:rPr>
                        <a:t> connections</a:t>
                      </a:r>
                      <a:r>
                        <a:rPr lang="en-US" sz="1600" kern="1200" dirty="0" smtClean="0">
                          <a:solidFill>
                            <a:schemeClr val="dk1"/>
                          </a:solidFill>
                          <a:latin typeface="+mn-lt"/>
                          <a:ea typeface="+mn-ea"/>
                          <a:cs typeface="+mn-cs"/>
                        </a:rPr>
                        <a:t>).</a:t>
                      </a:r>
                      <a:endParaRPr lang="en-US" sz="1600" kern="1200" dirty="0">
                        <a:solidFill>
                          <a:schemeClr val="dk1"/>
                        </a:solidFill>
                        <a:latin typeface="+mn-lt"/>
                        <a:ea typeface="+mn-ea"/>
                        <a:cs typeface="+mn-cs"/>
                      </a:endParaRPr>
                    </a:p>
                  </a:txBody>
                  <a:tcPr anchor="ctr"/>
                </a:tc>
              </a:tr>
              <a:tr h="370840">
                <a:tc>
                  <a:txBody>
                    <a:bodyPr/>
                    <a:lstStyle/>
                    <a:p>
                      <a:r>
                        <a:rPr lang="en-US" dirty="0"/>
                        <a:t>Faceplate connectors</a:t>
                      </a:r>
                    </a:p>
                  </a:txBody>
                  <a:tcPr anchor="ctr"/>
                </a:tc>
                <a:tc>
                  <a:txBody>
                    <a:bodyPr/>
                    <a:lstStyle/>
                    <a:p>
                      <a:pPr>
                        <a:buFont typeface="Arial"/>
                        <a:buNone/>
                      </a:pPr>
                      <a:r>
                        <a:rPr lang="en-US" sz="1600" kern="1200" dirty="0">
                          <a:solidFill>
                            <a:schemeClr val="dk1"/>
                          </a:solidFill>
                          <a:latin typeface="+mn-lt"/>
                          <a:ea typeface="+mn-ea"/>
                          <a:cs typeface="+mn-cs"/>
                        </a:rPr>
                        <a:t>A faceplate fits over the motherboard's ports to secure them and protect the motherboard from dust and debris</a:t>
                      </a:r>
                      <a:r>
                        <a:rPr lang="en-US" sz="1600" kern="1200" dirty="0" smtClean="0">
                          <a:solidFill>
                            <a:schemeClr val="dk1"/>
                          </a:solidFill>
                          <a:latin typeface="+mn-lt"/>
                          <a:ea typeface="+mn-ea"/>
                          <a:cs typeface="+mn-cs"/>
                        </a:rPr>
                        <a:t>.</a:t>
                      </a:r>
                      <a:endParaRPr lang="en-US" sz="16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750320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Motherboard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3625018"/>
              </p:ext>
            </p:extLst>
          </p:nvPr>
        </p:nvGraphicFramePr>
        <p:xfrm>
          <a:off x="457200" y="1600200"/>
          <a:ext cx="8229600" cy="3632200"/>
        </p:xfrm>
        <a:graphic>
          <a:graphicData uri="http://schemas.openxmlformats.org/drawingml/2006/table">
            <a:tbl>
              <a:tblPr firstRow="1" bandRow="1">
                <a:tableStyleId>{5C22544A-7EE6-4342-B048-85BDC9FD1C3A}</a:tableStyleId>
              </a:tblPr>
              <a:tblGrid>
                <a:gridCol w="1524000"/>
                <a:gridCol w="6705600"/>
              </a:tblGrid>
              <a:tr h="370840">
                <a:tc>
                  <a:txBody>
                    <a:bodyPr/>
                    <a:lstStyle/>
                    <a:p>
                      <a:r>
                        <a:rPr lang="en-US" dirty="0" smtClean="0"/>
                        <a:t>Component</a:t>
                      </a:r>
                      <a:endParaRPr lang="en-US" dirty="0"/>
                    </a:p>
                  </a:txBody>
                  <a:tcPr/>
                </a:tc>
                <a:tc>
                  <a:txBody>
                    <a:bodyPr/>
                    <a:lstStyle/>
                    <a:p>
                      <a:r>
                        <a:rPr lang="en-US" dirty="0" smtClean="0"/>
                        <a:t>Features</a:t>
                      </a:r>
                      <a:endParaRPr lang="en-US" dirty="0"/>
                    </a:p>
                  </a:txBody>
                  <a:tcPr/>
                </a:tc>
              </a:tr>
              <a:tr h="370840">
                <a:tc>
                  <a:txBody>
                    <a:bodyPr/>
                    <a:lstStyle/>
                    <a:p>
                      <a:r>
                        <a:rPr lang="en-US" dirty="0"/>
                        <a:t>BIOS chip</a:t>
                      </a:r>
                    </a:p>
                  </a:txBody>
                  <a:tcPr anchor="ctr"/>
                </a:tc>
                <a:tc>
                  <a:txBody>
                    <a:bodyPr/>
                    <a:lstStyle/>
                    <a:p>
                      <a:r>
                        <a:rPr lang="en-US" sz="1600" dirty="0"/>
                        <a:t>The BIOS chip is firmware (hardware hard-coded with software) attached to the motherboard and is essential in booting the computer.</a:t>
                      </a:r>
                    </a:p>
                  </a:txBody>
                  <a:tcPr anchor="ctr"/>
                </a:tc>
              </a:tr>
              <a:tr h="370840">
                <a:tc>
                  <a:txBody>
                    <a:bodyPr/>
                    <a:lstStyle/>
                    <a:p>
                      <a:r>
                        <a:rPr lang="en-US"/>
                        <a:t>CMOS battery</a:t>
                      </a:r>
                    </a:p>
                  </a:txBody>
                  <a:tcPr anchor="ctr"/>
                </a:tc>
                <a:tc>
                  <a:txBody>
                    <a:bodyPr/>
                    <a:lstStyle/>
                    <a:p>
                      <a:r>
                        <a:rPr lang="en-US" sz="1600" dirty="0"/>
                        <a:t>The CMOS battery supplies power to the CMOS to retain system settings used by the BIOS during system boot.</a:t>
                      </a:r>
                    </a:p>
                  </a:txBody>
                  <a:tcPr anchor="ctr"/>
                </a:tc>
              </a:tr>
              <a:tr h="370840">
                <a:tc>
                  <a:txBody>
                    <a:bodyPr/>
                    <a:lstStyle/>
                    <a:p>
                      <a:r>
                        <a:rPr lang="en-US" dirty="0"/>
                        <a:t>Chipset</a:t>
                      </a:r>
                    </a:p>
                  </a:txBody>
                  <a:tcPr anchor="ctr"/>
                </a:tc>
                <a:tc>
                  <a:txBody>
                    <a:bodyPr/>
                    <a:lstStyle/>
                    <a:p>
                      <a:pPr>
                        <a:buFont typeface="Arial"/>
                        <a:buNone/>
                      </a:pPr>
                      <a:r>
                        <a:rPr lang="en-US" dirty="0"/>
                        <a:t>The </a:t>
                      </a:r>
                      <a:r>
                        <a:rPr lang="en-US" i="1" dirty="0"/>
                        <a:t>chipset</a:t>
                      </a:r>
                      <a:r>
                        <a:rPr lang="en-US" dirty="0"/>
                        <a:t> is a group of chips that facilitate communication between the processor, memory components, and peripheral devices. The chipset controls the bus speed and also power management </a:t>
                      </a:r>
                      <a:r>
                        <a:rPr lang="en-US" dirty="0" smtClean="0"/>
                        <a:t>features</a:t>
                      </a:r>
                      <a:endParaRPr lang="en-US" sz="1000" dirty="0">
                        <a:effectLst/>
                        <a:latin typeface="Arial"/>
                      </a:endParaRPr>
                    </a:p>
                  </a:txBody>
                  <a:tcPr anchor="ctr"/>
                </a:tc>
              </a:tr>
              <a:tr h="370840">
                <a:tc>
                  <a:txBody>
                    <a:bodyPr/>
                    <a:lstStyle/>
                    <a:p>
                      <a:r>
                        <a:rPr lang="en-US"/>
                        <a:t>Jumpers</a:t>
                      </a:r>
                    </a:p>
                  </a:txBody>
                  <a:tcPr anchor="ctr"/>
                </a:tc>
                <a:tc>
                  <a:txBody>
                    <a:bodyPr/>
                    <a:lstStyle/>
                    <a:p>
                      <a:pPr>
                        <a:buFont typeface="Arial"/>
                        <a:buNone/>
                      </a:pPr>
                      <a:r>
                        <a:rPr lang="en-US" i="1" dirty="0"/>
                        <a:t>Jumpers</a:t>
                      </a:r>
                      <a:r>
                        <a:rPr lang="en-US" dirty="0"/>
                        <a:t> are electrical connection points that can be set to control devices and functions attached to the motherboard. </a:t>
                      </a:r>
                      <a:r>
                        <a:rPr lang="en-US" dirty="0" smtClean="0"/>
                        <a:t>Many </a:t>
                      </a:r>
                      <a:r>
                        <a:rPr lang="en-US" dirty="0"/>
                        <a:t>functions previously performed by jumpers can now be configured in the CMOS or are configured automatically.</a:t>
                      </a:r>
                    </a:p>
                  </a:txBody>
                  <a:tcPr anchor="ctr"/>
                </a:tc>
              </a:tr>
            </a:tbl>
          </a:graphicData>
        </a:graphic>
      </p:graphicFrame>
    </p:spTree>
    <p:extLst>
      <p:ext uri="{BB962C8B-B14F-4D97-AF65-F5344CB8AC3E}">
        <p14:creationId xmlns:p14="http://schemas.microsoft.com/office/powerpoint/2010/main" val="312799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Buses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9986507"/>
              </p:ext>
            </p:extLst>
          </p:nvPr>
        </p:nvGraphicFramePr>
        <p:xfrm>
          <a:off x="457200" y="1600200"/>
          <a:ext cx="8229600" cy="3327400"/>
        </p:xfrm>
        <a:graphic>
          <a:graphicData uri="http://schemas.openxmlformats.org/drawingml/2006/table">
            <a:tbl>
              <a:tblPr firstRow="1" bandRow="1">
                <a:tableStyleId>{5C22544A-7EE6-4342-B048-85BDC9FD1C3A}</a:tableStyleId>
              </a:tblPr>
              <a:tblGrid>
                <a:gridCol w="1371600"/>
                <a:gridCol w="6858000"/>
              </a:tblGrid>
              <a:tr h="370840">
                <a:tc>
                  <a:txBody>
                    <a:bodyPr/>
                    <a:lstStyle/>
                    <a:p>
                      <a:r>
                        <a:rPr lang="en-US" b="1" dirty="0"/>
                        <a:t>Slot</a:t>
                      </a:r>
                      <a:endParaRPr lang="en-US" dirty="0"/>
                    </a:p>
                  </a:txBody>
                  <a:tcPr/>
                </a:tc>
                <a:tc>
                  <a:txBody>
                    <a:bodyPr/>
                    <a:lstStyle/>
                    <a:p>
                      <a:r>
                        <a:rPr lang="en-US" b="1"/>
                        <a:t>Characteristics</a:t>
                      </a:r>
                      <a:endParaRPr lang="en-US"/>
                    </a:p>
                  </a:txBody>
                  <a:tcPr/>
                </a:tc>
              </a:tr>
              <a:tr h="370840">
                <a:tc>
                  <a:txBody>
                    <a:bodyPr/>
                    <a:lstStyle/>
                    <a:p>
                      <a:r>
                        <a:rPr lang="en-US" dirty="0" smtClean="0"/>
                        <a:t>PCI</a:t>
                      </a:r>
                      <a:endParaRPr lang="en-US" dirty="0"/>
                    </a:p>
                  </a:txBody>
                  <a:tcPr anchor="ctr"/>
                </a:tc>
                <a:tc>
                  <a:txBody>
                    <a:bodyPr/>
                    <a:lstStyle/>
                    <a:p>
                      <a:pPr>
                        <a:buFont typeface="Arial"/>
                        <a:buNone/>
                      </a:pPr>
                      <a:r>
                        <a:rPr lang="en-US" sz="1600" dirty="0" smtClean="0"/>
                        <a:t>Peripheral Component Interconnect supports </a:t>
                      </a:r>
                      <a:r>
                        <a:rPr lang="en-US" sz="1600" dirty="0"/>
                        <a:t>a 32- or 64-bit I/O bus providing compatibility with both 486 and </a:t>
                      </a:r>
                      <a:r>
                        <a:rPr lang="en-US" sz="1600" dirty="0" smtClean="0"/>
                        <a:t>Pentium.</a:t>
                      </a:r>
                      <a:r>
                        <a:rPr lang="en-US" sz="1600" baseline="0" dirty="0" smtClean="0"/>
                        <a:t> </a:t>
                      </a:r>
                      <a:r>
                        <a:rPr lang="en-US" sz="1600" dirty="0" smtClean="0"/>
                        <a:t>PCI </a:t>
                      </a:r>
                      <a:r>
                        <a:rPr lang="en-US" sz="1600" dirty="0"/>
                        <a:t>slots are typically white.</a:t>
                      </a:r>
                    </a:p>
                  </a:txBody>
                  <a:tcPr anchor="ctr"/>
                </a:tc>
              </a:tr>
              <a:tr h="370840">
                <a:tc>
                  <a:txBody>
                    <a:bodyPr/>
                    <a:lstStyle/>
                    <a:p>
                      <a:r>
                        <a:rPr lang="en-US" dirty="0" err="1" smtClean="0"/>
                        <a:t>PCIe</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600" dirty="0" smtClean="0"/>
                        <a:t>Peripheral Component Interconnect Express PCI </a:t>
                      </a:r>
                      <a:r>
                        <a:rPr lang="en-US" sz="1600" dirty="0"/>
                        <a:t>Express (</a:t>
                      </a:r>
                      <a:r>
                        <a:rPr lang="en-US" sz="1600" dirty="0" err="1"/>
                        <a:t>PCIe</a:t>
                      </a:r>
                      <a:r>
                        <a:rPr lang="en-US" sz="1600" dirty="0"/>
                        <a:t>) is a next generation I/O bus architecture. Rather than a shared bus, each </a:t>
                      </a:r>
                      <a:r>
                        <a:rPr lang="en-US" sz="1600" dirty="0" err="1"/>
                        <a:t>PCIe</a:t>
                      </a:r>
                      <a:r>
                        <a:rPr lang="en-US" sz="1600" dirty="0"/>
                        <a:t> slot links to a switch which prioritizes and routes data through a point-to-point dedicated connection and provides a serial full-duplex method </a:t>
                      </a:r>
                      <a:r>
                        <a:rPr lang="en-US" sz="1600" dirty="0" smtClean="0"/>
                        <a:t>of transmission. </a:t>
                      </a:r>
                      <a:r>
                        <a:rPr lang="en-US" sz="1600" dirty="0" err="1" smtClean="0"/>
                        <a:t>PCIe</a:t>
                      </a:r>
                      <a:r>
                        <a:rPr lang="en-US" sz="1600" dirty="0" smtClean="0"/>
                        <a:t> slots are typically white.</a:t>
                      </a:r>
                      <a:endParaRPr lang="en-US" sz="1600" dirty="0" smtClean="0">
                        <a:effectLst/>
                        <a:latin typeface="Arial"/>
                      </a:endParaRPr>
                    </a:p>
                  </a:txBody>
                  <a:tcPr anchor="ctr"/>
                </a:tc>
              </a:tr>
              <a:tr h="370840">
                <a:tc>
                  <a:txBody>
                    <a:bodyPr/>
                    <a:lstStyle/>
                    <a:p>
                      <a:r>
                        <a:rPr lang="en-US" dirty="0" smtClean="0"/>
                        <a:t>AGP</a:t>
                      </a:r>
                      <a:endParaRPr lang="en-US" dirty="0"/>
                    </a:p>
                  </a:txBody>
                  <a:tcPr anchor="ctr"/>
                </a:tc>
                <a:tc>
                  <a:txBody>
                    <a:bodyPr/>
                    <a:lstStyle/>
                    <a:p>
                      <a:r>
                        <a:rPr lang="en-US" sz="1600" kern="1200" dirty="0" smtClean="0">
                          <a:solidFill>
                            <a:schemeClr val="dk1"/>
                          </a:solidFill>
                          <a:latin typeface="+mn-lt"/>
                          <a:ea typeface="+mn-ea"/>
                          <a:cs typeface="+mn-cs"/>
                        </a:rPr>
                        <a:t>Accelerated Graphics Port AGP </a:t>
                      </a:r>
                      <a:r>
                        <a:rPr lang="en-US" sz="1600" kern="1200" dirty="0">
                          <a:solidFill>
                            <a:schemeClr val="dk1"/>
                          </a:solidFill>
                          <a:latin typeface="+mn-lt"/>
                          <a:ea typeface="+mn-ea"/>
                          <a:cs typeface="+mn-cs"/>
                        </a:rPr>
                        <a:t>is similar to PCI, but designed specifically for graphics support. Motherboards that provide AGP support have a single AGP slot. AGP is commonly used for video cards in modern computer systems, but is being replaced by </a:t>
                      </a:r>
                      <a:r>
                        <a:rPr lang="en-US" sz="1600" kern="1200" dirty="0" err="1">
                          <a:solidFill>
                            <a:schemeClr val="dk1"/>
                          </a:solidFill>
                          <a:latin typeface="+mn-lt"/>
                          <a:ea typeface="+mn-ea"/>
                          <a:cs typeface="+mn-cs"/>
                        </a:rPr>
                        <a:t>PCIe</a:t>
                      </a:r>
                      <a:r>
                        <a:rPr lang="en-US" sz="1600" kern="1200" dirty="0">
                          <a:solidFill>
                            <a:schemeClr val="dk1"/>
                          </a:solidFill>
                          <a:latin typeface="+mn-lt"/>
                          <a:ea typeface="+mn-ea"/>
                          <a:cs typeface="+mn-cs"/>
                        </a:rPr>
                        <a:t>. AGP slots are typically brown.</a:t>
                      </a:r>
                    </a:p>
                  </a:txBody>
                  <a:tcPr anchor="ctr"/>
                </a:tc>
              </a:tr>
            </a:tbl>
          </a:graphicData>
        </a:graphic>
      </p:graphicFrame>
    </p:spTree>
    <p:extLst>
      <p:ext uri="{BB962C8B-B14F-4D97-AF65-F5344CB8AC3E}">
        <p14:creationId xmlns:p14="http://schemas.microsoft.com/office/powerpoint/2010/main" val="412425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Processors</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r>
              <a:rPr lang="en-US" sz="1600" dirty="0"/>
              <a:t>Both Intel and AMD processors work in PC systems and support Windows software</a:t>
            </a:r>
            <a:r>
              <a:rPr lang="en-US" sz="1600" dirty="0" smtClean="0"/>
              <a:t>.</a:t>
            </a:r>
          </a:p>
          <a:p>
            <a:r>
              <a:rPr lang="en-US" sz="1600" dirty="0"/>
              <a:t>A 32-bit processor can process 32-bits of information at a time; a 64-bit processor can process 64-bits of information. </a:t>
            </a:r>
            <a:r>
              <a:rPr lang="en-US" sz="1600" dirty="0" smtClean="0"/>
              <a:t>The </a:t>
            </a:r>
            <a:r>
              <a:rPr lang="en-US" sz="1600" dirty="0"/>
              <a:t>biggest advantage of 64-bit processors over 32-bit processors is in the amount of memory they can use. 32-bit processors have a limit of 4GB.</a:t>
            </a:r>
          </a:p>
          <a:p>
            <a:r>
              <a:rPr lang="en-US" sz="1600" dirty="0"/>
              <a:t>Processors operate using an internal clock that is the same as, or is a multiple of, the motherboard bus speed. The speed is represented in MHz and is also referred to as the</a:t>
            </a:r>
            <a:r>
              <a:rPr lang="en-US" sz="1600" i="1" dirty="0"/>
              <a:t> frequency</a:t>
            </a:r>
            <a:r>
              <a:rPr lang="en-US" sz="1600" dirty="0" smtClean="0"/>
              <a:t>.</a:t>
            </a:r>
          </a:p>
          <a:p>
            <a:r>
              <a:rPr lang="en-US" sz="1600" dirty="0"/>
              <a:t>A multiple core processor has multiple processors within a single processor package. </a:t>
            </a:r>
            <a:endParaRPr lang="en-US" sz="1600" dirty="0" smtClean="0"/>
          </a:p>
          <a:p>
            <a:r>
              <a:rPr lang="en-US" sz="1600" i="1" dirty="0"/>
              <a:t>Cache</a:t>
            </a:r>
            <a:r>
              <a:rPr lang="en-US" sz="1600" dirty="0"/>
              <a:t> is memory that the processor can access directly without using the system RAM. There are three types of processor cache: </a:t>
            </a:r>
            <a:r>
              <a:rPr lang="en-US" sz="1600" dirty="0" smtClean="0"/>
              <a:t> L1, L2 and L3.</a:t>
            </a:r>
          </a:p>
          <a:p>
            <a:r>
              <a:rPr lang="en-US" sz="1600" i="1" dirty="0"/>
              <a:t>Hyper-threading</a:t>
            </a:r>
            <a:r>
              <a:rPr lang="en-US" sz="1600" dirty="0"/>
              <a:t> is a feature of some Intel processors that allows a single processor to run </a:t>
            </a:r>
            <a:r>
              <a:rPr lang="en-US" sz="1600" dirty="0" smtClean="0"/>
              <a:t>threads in </a:t>
            </a:r>
            <a:r>
              <a:rPr lang="en-US" sz="1600" dirty="0"/>
              <a:t>parallel, </a:t>
            </a:r>
            <a:r>
              <a:rPr lang="en-US" sz="1600" dirty="0" smtClean="0"/>
              <a:t>Hyper-threading </a:t>
            </a:r>
            <a:r>
              <a:rPr lang="en-US" sz="1600" dirty="0"/>
              <a:t>enables a processor to execute two threads at the same time</a:t>
            </a:r>
            <a:r>
              <a:rPr lang="en-US" sz="1600" dirty="0" smtClean="0"/>
              <a:t>.</a:t>
            </a:r>
          </a:p>
          <a:p>
            <a:r>
              <a:rPr lang="en-US" sz="1600" i="1" dirty="0"/>
              <a:t>Throttling</a:t>
            </a:r>
            <a:r>
              <a:rPr lang="en-US" sz="1600" dirty="0"/>
              <a:t> is the process of modifying the operating characteristics of a processor based on current conditions</a:t>
            </a:r>
            <a:r>
              <a:rPr lang="en-US" sz="1600" dirty="0" smtClean="0"/>
              <a:t>.</a:t>
            </a:r>
          </a:p>
          <a:p>
            <a:r>
              <a:rPr lang="en-US" sz="1600" i="1" dirty="0"/>
              <a:t>Virtualization</a:t>
            </a:r>
            <a:r>
              <a:rPr lang="en-US" sz="1600" dirty="0"/>
              <a:t> allows a single physical machine (known as the </a:t>
            </a:r>
            <a:r>
              <a:rPr lang="en-US" sz="1600" i="1" dirty="0"/>
              <a:t>host</a:t>
            </a:r>
            <a:r>
              <a:rPr lang="en-US" sz="1600" dirty="0"/>
              <a:t> operating system) to run multiple virtual machines (known as the </a:t>
            </a:r>
            <a:r>
              <a:rPr lang="en-US" sz="1600" i="1" dirty="0" err="1"/>
              <a:t>guest</a:t>
            </a:r>
            <a:r>
              <a:rPr lang="en-US" sz="1600" dirty="0" err="1"/>
              <a:t>operating</a:t>
            </a:r>
            <a:r>
              <a:rPr lang="en-US" sz="1600" dirty="0"/>
              <a:t> systems)</a:t>
            </a:r>
          </a:p>
        </p:txBody>
      </p:sp>
    </p:spTree>
    <p:extLst>
      <p:ext uri="{BB962C8B-B14F-4D97-AF65-F5344CB8AC3E}">
        <p14:creationId xmlns:p14="http://schemas.microsoft.com/office/powerpoint/2010/main" val="331008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a:t>
            </a:r>
            <a:endParaRPr lang="en-US" dirty="0"/>
          </a:p>
        </p:txBody>
      </p:sp>
      <p:sp>
        <p:nvSpPr>
          <p:cNvPr id="3" name="Content Placeholder 2"/>
          <p:cNvSpPr>
            <a:spLocks noGrp="1"/>
          </p:cNvSpPr>
          <p:nvPr>
            <p:ph idx="1"/>
          </p:nvPr>
        </p:nvSpPr>
        <p:spPr/>
        <p:txBody>
          <a:bodyPr>
            <a:normAutofit/>
          </a:bodyPr>
          <a:lstStyle/>
          <a:p>
            <a:r>
              <a:rPr lang="en-US" sz="1800" dirty="0" smtClean="0"/>
              <a:t>Random </a:t>
            </a:r>
            <a:r>
              <a:rPr lang="en-US" sz="1800" dirty="0"/>
              <a:t>Access Memory (RAM) can be classified as one of two types</a:t>
            </a:r>
            <a:r>
              <a:rPr lang="en-US" sz="1800" dirty="0" smtClean="0"/>
              <a:t>: Dynamic or Static</a:t>
            </a:r>
          </a:p>
          <a:p>
            <a:r>
              <a:rPr lang="en-US" sz="1800" dirty="0"/>
              <a:t>SDRAM is synchronized with the system bus clock, allowing it to receive instructions in a continuous flow</a:t>
            </a:r>
            <a:r>
              <a:rPr lang="en-US" sz="1800" dirty="0" smtClean="0"/>
              <a:t>.</a:t>
            </a:r>
          </a:p>
          <a:p>
            <a:r>
              <a:rPr lang="en-US" sz="1800" dirty="0"/>
              <a:t>DDR accepts a single command and two consecutive data sets per bus clock </a:t>
            </a:r>
            <a:r>
              <a:rPr lang="en-US" sz="1800" dirty="0" smtClean="0"/>
              <a:t>cycle.</a:t>
            </a:r>
          </a:p>
          <a:p>
            <a:r>
              <a:rPr lang="en-US" sz="1800" dirty="0"/>
              <a:t>DDR2 doubles the data transfer rate of DDR, for four times the bandwidth of SDRAM</a:t>
            </a:r>
            <a:r>
              <a:rPr lang="en-US" sz="1800" dirty="0" smtClean="0"/>
              <a:t>.</a:t>
            </a:r>
          </a:p>
          <a:p>
            <a:r>
              <a:rPr lang="en-US" sz="1800" dirty="0"/>
              <a:t>DDR3 doubles the data transfer rate of DDR2, for eight times the bandwidth of SDRAM (twice that of DDR2</a:t>
            </a:r>
            <a:r>
              <a:rPr lang="en-US" sz="1800" dirty="0" smtClean="0"/>
              <a:t>).</a:t>
            </a:r>
          </a:p>
          <a:p>
            <a:r>
              <a:rPr lang="en-US" sz="1800" dirty="0"/>
              <a:t>Dual-channel systems use two memory controllers, while triple channel systems use three memory controllers. Each memory controller can communicate with one or more memory modules at the same time</a:t>
            </a:r>
            <a:r>
              <a:rPr lang="en-US" sz="1800" dirty="0" smtClean="0"/>
              <a:t>.</a:t>
            </a:r>
          </a:p>
          <a:p>
            <a:r>
              <a:rPr lang="en-US" sz="1800" dirty="0"/>
              <a:t>DDR3 can all work in dual-channel systems (depending on the memory supported by the motherboard); a triple channel system can only use DDR3</a:t>
            </a:r>
          </a:p>
        </p:txBody>
      </p:sp>
    </p:spTree>
    <p:extLst>
      <p:ext uri="{BB962C8B-B14F-4D97-AF65-F5344CB8AC3E}">
        <p14:creationId xmlns:p14="http://schemas.microsoft.com/office/powerpoint/2010/main" val="972650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1054</Words>
  <Application>Microsoft Office PowerPoint</Application>
  <PresentationFormat>On-screen Show (4:3)</PresentationFormat>
  <Paragraphs>113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Module 3</vt:lpstr>
      <vt:lpstr>Case Form Factors</vt:lpstr>
      <vt:lpstr>Power Supply Facts</vt:lpstr>
      <vt:lpstr>Power Supply Facts</vt:lpstr>
      <vt:lpstr>Motherboard</vt:lpstr>
      <vt:lpstr>Motherboard</vt:lpstr>
      <vt:lpstr>Expansion Buses</vt:lpstr>
      <vt:lpstr>Processors</vt:lpstr>
      <vt:lpstr>RAM</vt:lpstr>
      <vt:lpstr>BIOS and CMOS</vt:lpstr>
      <vt:lpstr>CMOS</vt:lpstr>
      <vt:lpstr>Video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dc:title>
  <dc:creator>bruceeruss</dc:creator>
  <cp:lastModifiedBy>Bruce Russell</cp:lastModifiedBy>
  <cp:revision>21</cp:revision>
  <dcterms:created xsi:type="dcterms:W3CDTF">2012-09-05T00:19:50Z</dcterms:created>
  <dcterms:modified xsi:type="dcterms:W3CDTF">2012-10-01T14:35:53Z</dcterms:modified>
</cp:coreProperties>
</file>